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9"/>
    <p:sldId id="257" r:id="rId20"/>
    <p:sldId id="258" r:id="rId21"/>
    <p:sldId id="259" r:id="rId22"/>
    <p:sldId id="260" r:id="rId23"/>
    <p:sldId id="261" r:id="rId24"/>
    <p:sldId id="262" r:id="rId25"/>
    <p:sldId id="263" r:id="rId26"/>
    <p:sldId id="264" r:id="rId27"/>
    <p:sldId id="265" r:id="rId28"/>
    <p:sldId id="266" r:id="rId29"/>
    <p:sldId id="267" r:id="rId30"/>
    <p:sldId id="268" r:id="rId31"/>
    <p:sldId id="269" r:id="rId32"/>
    <p:sldId id="270" r:id="rId33"/>
    <p:sldId id="271" r:id="rId34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Poppins Light" charset="1" panose="02000000000000000000"/>
      <p:regular r:id="rId10"/>
    </p:embeddedFont>
    <p:embeddedFont>
      <p:font typeface="Poppins Light Bold" charset="1" panose="02000000000000000000"/>
      <p:regular r:id="rId11"/>
    </p:embeddedFont>
    <p:embeddedFont>
      <p:font typeface="Poppins Medium" charset="1" panose="02000000000000000000"/>
      <p:regular r:id="rId12"/>
    </p:embeddedFont>
    <p:embeddedFont>
      <p:font typeface="Poppins Medium Bold" charset="1" panose="02000000000000000000"/>
      <p:regular r:id="rId13"/>
    </p:embeddedFont>
    <p:embeddedFont>
      <p:font typeface="Poppins Bold" charset="1" panose="02000000000000000000"/>
      <p:regular r:id="rId14"/>
    </p:embeddedFont>
    <p:embeddedFont>
      <p:font typeface="Open Sans" charset="1" panose="020B0606030504020204"/>
      <p:regular r:id="rId15"/>
    </p:embeddedFont>
    <p:embeddedFont>
      <p:font typeface="Open Sans Bold" charset="1" panose="020B0806030504020204"/>
      <p:regular r:id="rId16"/>
    </p:embeddedFont>
    <p:embeddedFont>
      <p:font typeface="Open Sans Italics" charset="1" panose="020B0606030504020204"/>
      <p:regular r:id="rId17"/>
    </p:embeddedFont>
    <p:embeddedFont>
      <p:font typeface="Open Sans Bold Italics" charset="1" panose="020B0806030504020204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slides/slide1.xml" Type="http://schemas.openxmlformats.org/officeDocument/2006/relationships/slide"/><Relationship Id="rId2" Target="presProps.xml" Type="http://schemas.openxmlformats.org/officeDocument/2006/relationships/presProps"/><Relationship Id="rId20" Target="slides/slide2.xml" Type="http://schemas.openxmlformats.org/officeDocument/2006/relationships/slide"/><Relationship Id="rId21" Target="slides/slide3.xml" Type="http://schemas.openxmlformats.org/officeDocument/2006/relationships/slide"/><Relationship Id="rId22" Target="slides/slide4.xml" Type="http://schemas.openxmlformats.org/officeDocument/2006/relationships/slide"/><Relationship Id="rId23" Target="slides/slide5.xml" Type="http://schemas.openxmlformats.org/officeDocument/2006/relationships/slide"/><Relationship Id="rId24" Target="slides/slide6.xml" Type="http://schemas.openxmlformats.org/officeDocument/2006/relationships/slide"/><Relationship Id="rId25" Target="slides/slide7.xml" Type="http://schemas.openxmlformats.org/officeDocument/2006/relationships/slide"/><Relationship Id="rId26" Target="slides/slide8.xml" Type="http://schemas.openxmlformats.org/officeDocument/2006/relationships/slide"/><Relationship Id="rId27" Target="slides/slide9.xml" Type="http://schemas.openxmlformats.org/officeDocument/2006/relationships/slide"/><Relationship Id="rId28" Target="slides/slide10.xml" Type="http://schemas.openxmlformats.org/officeDocument/2006/relationships/slide"/><Relationship Id="rId29" Target="slides/slide11.xml" Type="http://schemas.openxmlformats.org/officeDocument/2006/relationships/slide"/><Relationship Id="rId3" Target="viewProps.xml" Type="http://schemas.openxmlformats.org/officeDocument/2006/relationships/viewProps"/><Relationship Id="rId30" Target="slides/slide12.xml" Type="http://schemas.openxmlformats.org/officeDocument/2006/relationships/slide"/><Relationship Id="rId31" Target="slides/slide13.xml" Type="http://schemas.openxmlformats.org/officeDocument/2006/relationships/slide"/><Relationship Id="rId32" Target="slides/slide14.xml" Type="http://schemas.openxmlformats.org/officeDocument/2006/relationships/slide"/><Relationship Id="rId33" Target="slides/slide15.xml" Type="http://schemas.openxmlformats.org/officeDocument/2006/relationships/slide"/><Relationship Id="rId34" Target="slides/slide16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png" Type="http://schemas.openxmlformats.org/officeDocument/2006/relationships/image"/><Relationship Id="rId11" Target="../media/image19.png" Type="http://schemas.openxmlformats.org/officeDocument/2006/relationships/image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svg" Type="http://schemas.openxmlformats.org/officeDocument/2006/relationships/image"/><Relationship Id="rId11" Target="../media/image23.png" Type="http://schemas.openxmlformats.org/officeDocument/2006/relationships/image"/><Relationship Id="rId12" Target="../media/image24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20.jpeg" Type="http://schemas.openxmlformats.org/officeDocument/2006/relationships/image"/><Relationship Id="rId7" Target="../media/image21.png" Type="http://schemas.openxmlformats.org/officeDocument/2006/relationships/image"/><Relationship Id="rId8" Target="../media/image22.sv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11" Target="../media/image24.svg" Type="http://schemas.openxmlformats.org/officeDocument/2006/relationships/image"/><Relationship Id="rId12" Target="../media/image25.png" Type="http://schemas.openxmlformats.org/officeDocument/2006/relationships/image"/><Relationship Id="rId13" Target="../media/image26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27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28.png" Type="http://schemas.openxmlformats.org/officeDocument/2006/relationships/image"/><Relationship Id="rId9" Target="../media/image29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C709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234018" y="-4234518"/>
            <a:ext cx="18756035" cy="18756035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316743" y="7372254"/>
            <a:ext cx="3885113" cy="3772092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6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913857" y="-1073519"/>
            <a:ext cx="3885113" cy="3772092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8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886815">
            <a:off x="14337991" y="-802853"/>
            <a:ext cx="5072035" cy="5255994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10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886815">
            <a:off x="15547031" y="-1141655"/>
            <a:ext cx="5072035" cy="5255994"/>
          </a:xfrm>
          <a:prstGeom prst="rect">
            <a:avLst/>
          </a:prstGeom>
        </p:spPr>
      </p:pic>
      <p:grpSp>
        <p:nvGrpSpPr>
          <p:cNvPr name="Group 7" id="7"/>
          <p:cNvGrpSpPr/>
          <p:nvPr/>
        </p:nvGrpSpPr>
        <p:grpSpPr>
          <a:xfrm rot="0">
            <a:off x="2085173" y="2335702"/>
            <a:ext cx="14117653" cy="5807951"/>
            <a:chOff x="0" y="0"/>
            <a:chExt cx="18823538" cy="7743935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18823538" cy="5435552"/>
              <a:chOff x="0" y="0"/>
              <a:chExt cx="16460229" cy="4753115"/>
            </a:xfrm>
          </p:grpSpPr>
          <p:sp>
            <p:nvSpPr>
              <p:cNvPr name="Freeform 9" id="9"/>
              <p:cNvSpPr/>
              <p:nvPr/>
            </p:nvSpPr>
            <p:spPr>
              <a:xfrm>
                <a:off x="0" y="0"/>
                <a:ext cx="16460229" cy="4753115"/>
              </a:xfrm>
              <a:custGeom>
                <a:avLst/>
                <a:gdLst/>
                <a:ahLst/>
                <a:cxnLst/>
                <a:rect r="r" b="b" t="t" l="l"/>
                <a:pathLst>
                  <a:path h="4753115" w="16460229">
                    <a:moveTo>
                      <a:pt x="0" y="0"/>
                    </a:moveTo>
                    <a:lnTo>
                      <a:pt x="0" y="4753115"/>
                    </a:lnTo>
                    <a:lnTo>
                      <a:pt x="16460229" y="4753115"/>
                    </a:lnTo>
                    <a:lnTo>
                      <a:pt x="16460229" y="0"/>
                    </a:lnTo>
                    <a:lnTo>
                      <a:pt x="0" y="0"/>
                    </a:lnTo>
                    <a:close/>
                    <a:moveTo>
                      <a:pt x="16399269" y="4692155"/>
                    </a:moveTo>
                    <a:lnTo>
                      <a:pt x="59690" y="4692155"/>
                    </a:lnTo>
                    <a:lnTo>
                      <a:pt x="59690" y="59690"/>
                    </a:lnTo>
                    <a:lnTo>
                      <a:pt x="16399269" y="59690"/>
                    </a:lnTo>
                    <a:lnTo>
                      <a:pt x="16399269" y="4692155"/>
                    </a:lnTo>
                    <a:close/>
                  </a:path>
                </a:pathLst>
              </a:custGeom>
              <a:solidFill>
                <a:srgbClr val="FCFFFF"/>
              </a:solidFill>
            </p:spPr>
          </p:sp>
        </p:grpSp>
        <p:sp>
          <p:nvSpPr>
            <p:cNvPr name="TextBox 10" id="10"/>
            <p:cNvSpPr txBox="true"/>
            <p:nvPr/>
          </p:nvSpPr>
          <p:spPr>
            <a:xfrm rot="0">
              <a:off x="1063239" y="1400816"/>
              <a:ext cx="16697059" cy="28339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840"/>
                </a:lnSpc>
              </a:pPr>
              <a:r>
                <a:rPr lang="en-US" sz="14943" spc="-254">
                  <a:solidFill>
                    <a:srgbClr val="FCFFFF"/>
                  </a:solidFill>
                  <a:latin typeface="Poppins Bold Bold Italics"/>
                </a:rPr>
                <a:t>Stad en Wijk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1787611" y="6507526"/>
              <a:ext cx="15248316" cy="12399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771"/>
                </a:lnSpc>
              </a:pPr>
              <a:r>
                <a:rPr lang="en-US" sz="2901" spc="406">
                  <a:solidFill>
                    <a:srgbClr val="000000"/>
                  </a:solidFill>
                  <a:latin typeface="Poppins Light"/>
                </a:rPr>
                <a:t>LEERJAAR 1 </a:t>
              </a:r>
            </a:p>
            <a:p>
              <a:pPr algn="ctr">
                <a:lnSpc>
                  <a:spcPts val="3771"/>
                </a:lnSpc>
              </a:pPr>
              <a:r>
                <a:rPr lang="en-US" sz="2901" spc="406">
                  <a:solidFill>
                    <a:srgbClr val="000000"/>
                  </a:solidFill>
                  <a:latin typeface="Poppins Light"/>
                </a:rPr>
                <a:t>LES VAN 18-10-2022 </a:t>
              </a:r>
            </a:p>
          </p:txBody>
        </p:sp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10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6546216">
            <a:off x="-882000" y="6574455"/>
            <a:ext cx="5072035" cy="5255994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8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6546216">
            <a:off x="-2132635" y="6686151"/>
            <a:ext cx="5072035" cy="52559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101590" y="5326940"/>
            <a:ext cx="3864850" cy="3752418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1028700" y="1028700"/>
            <a:ext cx="6996330" cy="2123645"/>
            <a:chOff x="0" y="0"/>
            <a:chExt cx="9328441" cy="2831526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9328441" cy="2831526"/>
              <a:chOff x="0" y="0"/>
              <a:chExt cx="14185752" cy="4305900"/>
            </a:xfrm>
          </p:grpSpPr>
          <p:sp>
            <p:nvSpPr>
              <p:cNvPr name="Freeform 5" id="5"/>
              <p:cNvSpPr/>
              <p:nvPr/>
            </p:nvSpPr>
            <p:spPr>
              <a:xfrm>
                <a:off x="0" y="0"/>
                <a:ext cx="14185753" cy="4305900"/>
              </a:xfrm>
              <a:custGeom>
                <a:avLst/>
                <a:gdLst/>
                <a:ahLst/>
                <a:cxnLst/>
                <a:rect r="r" b="b" t="t" l="l"/>
                <a:pathLst>
                  <a:path h="4305900" w="14185753">
                    <a:moveTo>
                      <a:pt x="0" y="0"/>
                    </a:moveTo>
                    <a:lnTo>
                      <a:pt x="0" y="4305900"/>
                    </a:lnTo>
                    <a:lnTo>
                      <a:pt x="14185753" y="4305900"/>
                    </a:lnTo>
                    <a:lnTo>
                      <a:pt x="14185753" y="0"/>
                    </a:lnTo>
                    <a:lnTo>
                      <a:pt x="0" y="0"/>
                    </a:lnTo>
                    <a:close/>
                    <a:moveTo>
                      <a:pt x="14124792" y="4244940"/>
                    </a:moveTo>
                    <a:lnTo>
                      <a:pt x="59690" y="4244940"/>
                    </a:lnTo>
                    <a:lnTo>
                      <a:pt x="59690" y="59690"/>
                    </a:lnTo>
                    <a:lnTo>
                      <a:pt x="14124792" y="59690"/>
                    </a:lnTo>
                    <a:lnTo>
                      <a:pt x="14124792" y="4244940"/>
                    </a:lnTo>
                    <a:close/>
                  </a:path>
                </a:pathLst>
              </a:custGeom>
              <a:solidFill>
                <a:srgbClr val="EC709A"/>
              </a:solidFill>
            </p:spPr>
          </p:sp>
        </p:grpSp>
        <p:sp>
          <p:nvSpPr>
            <p:cNvPr name="TextBox 6" id="6"/>
            <p:cNvSpPr txBox="true"/>
            <p:nvPr/>
          </p:nvSpPr>
          <p:spPr>
            <a:xfrm rot="0">
              <a:off x="745256" y="717263"/>
              <a:ext cx="7837928" cy="1409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8400"/>
                </a:lnSpc>
              </a:pPr>
              <a:r>
                <a:rPr lang="en-US" sz="7000" spc="210">
                  <a:solidFill>
                    <a:srgbClr val="EC709A"/>
                  </a:solidFill>
                  <a:latin typeface="Poppins Bold"/>
                </a:rPr>
                <a:t>Agenda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028700" y="5381625"/>
            <a:ext cx="11788358" cy="1933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55647" indent="-377824" lvl="1">
              <a:lnSpc>
                <a:spcPts val="5249"/>
              </a:lnSpc>
              <a:buFont typeface="Arial"/>
              <a:buChar char="•"/>
            </a:pPr>
            <a:r>
              <a:rPr lang="en-US" sz="3499" spc="34">
                <a:solidFill>
                  <a:srgbClr val="000000"/>
                </a:solidFill>
                <a:latin typeface="Poppins Light Bold"/>
              </a:rPr>
              <a:t> Hoe zat het ook alweer met 'leefbaarheid'?</a:t>
            </a:r>
          </a:p>
          <a:p>
            <a:pPr marL="755647" indent="-377824" lvl="1">
              <a:lnSpc>
                <a:spcPts val="5249"/>
              </a:lnSpc>
              <a:buFont typeface="Arial"/>
              <a:buChar char="•"/>
            </a:pPr>
            <a:r>
              <a:rPr lang="en-US" sz="3499" spc="34">
                <a:solidFill>
                  <a:srgbClr val="000000"/>
                </a:solidFill>
                <a:latin typeface="Poppins Light"/>
              </a:rPr>
              <a:t> Versterken van de leefbaarheid </a:t>
            </a:r>
          </a:p>
          <a:p>
            <a:pPr marL="755647" indent="-377824" lvl="1">
              <a:lnSpc>
                <a:spcPts val="5249"/>
              </a:lnSpc>
              <a:buFont typeface="Arial"/>
              <a:buChar char="•"/>
            </a:pPr>
            <a:r>
              <a:rPr lang="en-US" sz="3499" spc="34">
                <a:solidFill>
                  <a:srgbClr val="000000"/>
                </a:solidFill>
                <a:latin typeface="Poppins Light"/>
              </a:rPr>
              <a:t> Versterken van de leefbaarheid in jouw wijk -&gt; LA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1787001">
            <a:off x="13529995" y="6340229"/>
            <a:ext cx="5631877" cy="5836142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1787001">
            <a:off x="13529995" y="7572471"/>
            <a:ext cx="5631877" cy="583614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020402" y="9958786"/>
            <a:ext cx="3885113" cy="3772092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570884">
            <a:off x="15134468" y="-2026156"/>
            <a:ext cx="5072035" cy="5255994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570884">
            <a:off x="16369498" y="-2252574"/>
            <a:ext cx="5072035" cy="5255994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2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909482" y="-857346"/>
            <a:ext cx="3885113" cy="3772092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6946447">
            <a:off x="-1908445" y="7676441"/>
            <a:ext cx="5072035" cy="5255994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6946447">
            <a:off x="-3163589" y="7642108"/>
            <a:ext cx="5072035" cy="5255994"/>
          </a:xfrm>
          <a:prstGeom prst="rect">
            <a:avLst/>
          </a:prstGeom>
        </p:spPr>
      </p:pic>
      <p:grpSp>
        <p:nvGrpSpPr>
          <p:cNvPr name="Group 8" id="8"/>
          <p:cNvGrpSpPr/>
          <p:nvPr/>
        </p:nvGrpSpPr>
        <p:grpSpPr>
          <a:xfrm rot="0">
            <a:off x="5254691" y="375423"/>
            <a:ext cx="7778618" cy="2123645"/>
            <a:chOff x="0" y="0"/>
            <a:chExt cx="10371490" cy="2831526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10371490" cy="2831526"/>
              <a:chOff x="0" y="0"/>
              <a:chExt cx="15771917" cy="4305900"/>
            </a:xfrm>
          </p:grpSpPr>
          <p:sp>
            <p:nvSpPr>
              <p:cNvPr name="Freeform 10" id="10"/>
              <p:cNvSpPr/>
              <p:nvPr/>
            </p:nvSpPr>
            <p:spPr>
              <a:xfrm>
                <a:off x="0" y="0"/>
                <a:ext cx="15771916" cy="4305900"/>
              </a:xfrm>
              <a:custGeom>
                <a:avLst/>
                <a:gdLst/>
                <a:ahLst/>
                <a:cxnLst/>
                <a:rect r="r" b="b" t="t" l="l"/>
                <a:pathLst>
                  <a:path h="4305900" w="15771916">
                    <a:moveTo>
                      <a:pt x="0" y="0"/>
                    </a:moveTo>
                    <a:lnTo>
                      <a:pt x="0" y="4305900"/>
                    </a:lnTo>
                    <a:lnTo>
                      <a:pt x="15771916" y="4305900"/>
                    </a:lnTo>
                    <a:lnTo>
                      <a:pt x="15771916" y="0"/>
                    </a:lnTo>
                    <a:lnTo>
                      <a:pt x="0" y="0"/>
                    </a:lnTo>
                    <a:close/>
                    <a:moveTo>
                      <a:pt x="15710957" y="4244940"/>
                    </a:moveTo>
                    <a:lnTo>
                      <a:pt x="59690" y="4244940"/>
                    </a:lnTo>
                    <a:lnTo>
                      <a:pt x="59690" y="59690"/>
                    </a:lnTo>
                    <a:lnTo>
                      <a:pt x="15710957" y="59690"/>
                    </a:lnTo>
                    <a:lnTo>
                      <a:pt x="15710957" y="4244940"/>
                    </a:lnTo>
                    <a:close/>
                  </a:path>
                </a:pathLst>
              </a:custGeom>
              <a:solidFill>
                <a:srgbClr val="EC709A"/>
              </a:solidFill>
            </p:spPr>
          </p:sp>
        </p:grpSp>
        <p:sp>
          <p:nvSpPr>
            <p:cNvPr name="TextBox 11" id="11"/>
            <p:cNvSpPr txBox="true"/>
            <p:nvPr/>
          </p:nvSpPr>
          <p:spPr>
            <a:xfrm rot="0">
              <a:off x="828587" y="717263"/>
              <a:ext cx="8714317" cy="1409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8400"/>
                </a:lnSpc>
              </a:pPr>
              <a:r>
                <a:rPr lang="en-US" sz="7000" spc="210">
                  <a:solidFill>
                    <a:srgbClr val="EC709A"/>
                  </a:solidFill>
                  <a:latin typeface="Poppins Bold Bold Italics"/>
                </a:rPr>
                <a:t>Leefbaarheid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2975632" y="4334162"/>
            <a:ext cx="12493129" cy="183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55651" indent="-377825" lvl="1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Poppins Light"/>
              </a:rPr>
              <a:t>Wat is leefbaarheid?</a:t>
            </a:r>
          </a:p>
          <a:p>
            <a:pPr marL="755651" indent="-377825" lvl="1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Poppins Light"/>
              </a:rPr>
              <a:t>Welke verschillende soorten zijn er?</a:t>
            </a:r>
          </a:p>
          <a:p>
            <a:pPr marL="755651" indent="-377825" lvl="1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Poppins Light"/>
              </a:rPr>
              <a:t>Welke bronnen kan je gebruiken om het op te zoeken?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645597" y="7818672"/>
            <a:ext cx="3885113" cy="3772092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570884">
            <a:off x="15134468" y="-2026156"/>
            <a:ext cx="5072035" cy="5255994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570884">
            <a:off x="16369498" y="-2252574"/>
            <a:ext cx="5072035" cy="5255994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2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909482" y="-857346"/>
            <a:ext cx="3885113" cy="3772092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6946447">
            <a:off x="-1908445" y="7676441"/>
            <a:ext cx="5072035" cy="5255994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6946447">
            <a:off x="-3163589" y="7642108"/>
            <a:ext cx="5072035" cy="5255994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2614968" y="5143500"/>
            <a:ext cx="13058064" cy="2055283"/>
          </a:xfrm>
          <a:prstGeom prst="rect">
            <a:avLst/>
          </a:prstGeom>
        </p:spPr>
      </p:pic>
      <p:grpSp>
        <p:nvGrpSpPr>
          <p:cNvPr name="Group 9" id="9"/>
          <p:cNvGrpSpPr/>
          <p:nvPr/>
        </p:nvGrpSpPr>
        <p:grpSpPr>
          <a:xfrm rot="0">
            <a:off x="5254691" y="375423"/>
            <a:ext cx="7778618" cy="2123645"/>
            <a:chOff x="0" y="0"/>
            <a:chExt cx="10371490" cy="2831526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10371490" cy="2831526"/>
              <a:chOff x="0" y="0"/>
              <a:chExt cx="15771917" cy="4305900"/>
            </a:xfrm>
          </p:grpSpPr>
          <p:sp>
            <p:nvSpPr>
              <p:cNvPr name="Freeform 11" id="11"/>
              <p:cNvSpPr/>
              <p:nvPr/>
            </p:nvSpPr>
            <p:spPr>
              <a:xfrm>
                <a:off x="0" y="0"/>
                <a:ext cx="15771916" cy="4305900"/>
              </a:xfrm>
              <a:custGeom>
                <a:avLst/>
                <a:gdLst/>
                <a:ahLst/>
                <a:cxnLst/>
                <a:rect r="r" b="b" t="t" l="l"/>
                <a:pathLst>
                  <a:path h="4305900" w="15771916">
                    <a:moveTo>
                      <a:pt x="0" y="0"/>
                    </a:moveTo>
                    <a:lnTo>
                      <a:pt x="0" y="4305900"/>
                    </a:lnTo>
                    <a:lnTo>
                      <a:pt x="15771916" y="4305900"/>
                    </a:lnTo>
                    <a:lnTo>
                      <a:pt x="15771916" y="0"/>
                    </a:lnTo>
                    <a:lnTo>
                      <a:pt x="0" y="0"/>
                    </a:lnTo>
                    <a:close/>
                    <a:moveTo>
                      <a:pt x="15710957" y="4244940"/>
                    </a:moveTo>
                    <a:lnTo>
                      <a:pt x="59690" y="4244940"/>
                    </a:lnTo>
                    <a:lnTo>
                      <a:pt x="59690" y="59690"/>
                    </a:lnTo>
                    <a:lnTo>
                      <a:pt x="15710957" y="59690"/>
                    </a:lnTo>
                    <a:lnTo>
                      <a:pt x="15710957" y="4244940"/>
                    </a:lnTo>
                    <a:close/>
                  </a:path>
                </a:pathLst>
              </a:custGeom>
              <a:solidFill>
                <a:srgbClr val="EC709A"/>
              </a:solidFill>
            </p:spPr>
          </p:sp>
        </p:grpSp>
        <p:sp>
          <p:nvSpPr>
            <p:cNvPr name="TextBox 12" id="12"/>
            <p:cNvSpPr txBox="true"/>
            <p:nvPr/>
          </p:nvSpPr>
          <p:spPr>
            <a:xfrm rot="0">
              <a:off x="828587" y="717263"/>
              <a:ext cx="8714317" cy="1409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8400"/>
                </a:lnSpc>
              </a:pPr>
              <a:r>
                <a:rPr lang="en-US" sz="7000" spc="210">
                  <a:solidFill>
                    <a:srgbClr val="EC709A"/>
                  </a:solidFill>
                  <a:latin typeface="Poppins Bold Bold Italics"/>
                </a:rPr>
                <a:t>Leefbaarheid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101590" y="5326940"/>
            <a:ext cx="3864850" cy="3752418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1028700" y="1028700"/>
            <a:ext cx="6996330" cy="2123645"/>
            <a:chOff x="0" y="0"/>
            <a:chExt cx="9328441" cy="2831526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9328441" cy="2831526"/>
              <a:chOff x="0" y="0"/>
              <a:chExt cx="14185752" cy="4305900"/>
            </a:xfrm>
          </p:grpSpPr>
          <p:sp>
            <p:nvSpPr>
              <p:cNvPr name="Freeform 5" id="5"/>
              <p:cNvSpPr/>
              <p:nvPr/>
            </p:nvSpPr>
            <p:spPr>
              <a:xfrm>
                <a:off x="0" y="0"/>
                <a:ext cx="14185753" cy="4305900"/>
              </a:xfrm>
              <a:custGeom>
                <a:avLst/>
                <a:gdLst/>
                <a:ahLst/>
                <a:cxnLst/>
                <a:rect r="r" b="b" t="t" l="l"/>
                <a:pathLst>
                  <a:path h="4305900" w="14185753">
                    <a:moveTo>
                      <a:pt x="0" y="0"/>
                    </a:moveTo>
                    <a:lnTo>
                      <a:pt x="0" y="4305900"/>
                    </a:lnTo>
                    <a:lnTo>
                      <a:pt x="14185753" y="4305900"/>
                    </a:lnTo>
                    <a:lnTo>
                      <a:pt x="14185753" y="0"/>
                    </a:lnTo>
                    <a:lnTo>
                      <a:pt x="0" y="0"/>
                    </a:lnTo>
                    <a:close/>
                    <a:moveTo>
                      <a:pt x="14124792" y="4244940"/>
                    </a:moveTo>
                    <a:lnTo>
                      <a:pt x="59690" y="4244940"/>
                    </a:lnTo>
                    <a:lnTo>
                      <a:pt x="59690" y="59690"/>
                    </a:lnTo>
                    <a:lnTo>
                      <a:pt x="14124792" y="59690"/>
                    </a:lnTo>
                    <a:lnTo>
                      <a:pt x="14124792" y="4244940"/>
                    </a:lnTo>
                    <a:close/>
                  </a:path>
                </a:pathLst>
              </a:custGeom>
              <a:solidFill>
                <a:srgbClr val="EC709A"/>
              </a:solidFill>
            </p:spPr>
          </p:sp>
        </p:grpSp>
        <p:sp>
          <p:nvSpPr>
            <p:cNvPr name="TextBox 6" id="6"/>
            <p:cNvSpPr txBox="true"/>
            <p:nvPr/>
          </p:nvSpPr>
          <p:spPr>
            <a:xfrm rot="0">
              <a:off x="745256" y="717263"/>
              <a:ext cx="7837928" cy="1409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8400"/>
                </a:lnSpc>
              </a:pPr>
              <a:r>
                <a:rPr lang="en-US" sz="7000" spc="210">
                  <a:solidFill>
                    <a:srgbClr val="EC709A"/>
                  </a:solidFill>
                  <a:latin typeface="Poppins Bold"/>
                </a:rPr>
                <a:t>Agenda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028700" y="5512796"/>
            <a:ext cx="12227659" cy="196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55651" indent="-377825" lvl="1">
              <a:lnSpc>
                <a:spcPts val="5250"/>
              </a:lnSpc>
              <a:buFont typeface="Arial"/>
              <a:buChar char="•"/>
            </a:pPr>
            <a:r>
              <a:rPr lang="en-US" sz="3500" spc="35">
                <a:solidFill>
                  <a:srgbClr val="000000"/>
                </a:solidFill>
                <a:latin typeface="Poppins Light"/>
              </a:rPr>
              <a:t> Hoe zat het ook alweer met 'leefbaarheid'?</a:t>
            </a:r>
          </a:p>
          <a:p>
            <a:pPr marL="755651" indent="-377825" lvl="1">
              <a:lnSpc>
                <a:spcPts val="5250"/>
              </a:lnSpc>
              <a:buFont typeface="Arial"/>
              <a:buChar char="•"/>
            </a:pPr>
            <a:r>
              <a:rPr lang="en-US" sz="3500" spc="35">
                <a:solidFill>
                  <a:srgbClr val="000000"/>
                </a:solidFill>
                <a:latin typeface="Poppins Light Bold"/>
              </a:rPr>
              <a:t> Versterken van de leefbaarheid</a:t>
            </a:r>
            <a:r>
              <a:rPr lang="en-US" sz="3500" spc="35">
                <a:solidFill>
                  <a:srgbClr val="000000"/>
                </a:solidFill>
                <a:latin typeface="Poppins Light"/>
              </a:rPr>
              <a:t> </a:t>
            </a:r>
          </a:p>
          <a:p>
            <a:pPr marL="755651" indent="-377825" lvl="1">
              <a:lnSpc>
                <a:spcPts val="5250"/>
              </a:lnSpc>
              <a:buFont typeface="Arial"/>
              <a:buChar char="•"/>
            </a:pPr>
            <a:r>
              <a:rPr lang="en-US" sz="3500" spc="35">
                <a:solidFill>
                  <a:srgbClr val="000000"/>
                </a:solidFill>
                <a:latin typeface="Poppins Light"/>
              </a:rPr>
              <a:t> Versterken van de leefbaarheid in jouw wijk -&gt; LA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1787001">
            <a:off x="13529995" y="6340229"/>
            <a:ext cx="5631877" cy="5836142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1787001">
            <a:off x="13529995" y="7572471"/>
            <a:ext cx="5631877" cy="58361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234018" y="-4234518"/>
            <a:ext cx="18756035" cy="18756035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587945" y="1028700"/>
            <a:ext cx="11502243" cy="1942730"/>
            <a:chOff x="0" y="0"/>
            <a:chExt cx="15336324" cy="2590307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15336324" cy="2590307"/>
              <a:chOff x="0" y="0"/>
              <a:chExt cx="23321936" cy="3939077"/>
            </a:xfrm>
          </p:grpSpPr>
          <p:sp>
            <p:nvSpPr>
              <p:cNvPr name="Freeform 5" id="5"/>
              <p:cNvSpPr/>
              <p:nvPr/>
            </p:nvSpPr>
            <p:spPr>
              <a:xfrm>
                <a:off x="0" y="0"/>
                <a:ext cx="23321936" cy="3939077"/>
              </a:xfrm>
              <a:custGeom>
                <a:avLst/>
                <a:gdLst/>
                <a:ahLst/>
                <a:cxnLst/>
                <a:rect r="r" b="b" t="t" l="l"/>
                <a:pathLst>
                  <a:path h="3939077" w="23321936">
                    <a:moveTo>
                      <a:pt x="0" y="0"/>
                    </a:moveTo>
                    <a:lnTo>
                      <a:pt x="0" y="3939077"/>
                    </a:lnTo>
                    <a:lnTo>
                      <a:pt x="23321936" y="3939077"/>
                    </a:lnTo>
                    <a:lnTo>
                      <a:pt x="23321936" y="0"/>
                    </a:lnTo>
                    <a:lnTo>
                      <a:pt x="0" y="0"/>
                    </a:lnTo>
                    <a:close/>
                    <a:moveTo>
                      <a:pt x="23260976" y="3878118"/>
                    </a:moveTo>
                    <a:lnTo>
                      <a:pt x="59690" y="3878118"/>
                    </a:lnTo>
                    <a:lnTo>
                      <a:pt x="59690" y="59690"/>
                    </a:lnTo>
                    <a:lnTo>
                      <a:pt x="23260976" y="59690"/>
                    </a:lnTo>
                    <a:lnTo>
                      <a:pt x="23260976" y="3878118"/>
                    </a:lnTo>
                    <a:close/>
                  </a:path>
                </a:pathLst>
              </a:custGeom>
              <a:solidFill>
                <a:srgbClr val="FCFFFF"/>
              </a:solidFill>
            </p:spPr>
          </p:sp>
        </p:grpSp>
        <p:sp>
          <p:nvSpPr>
            <p:cNvPr name="TextBox 6" id="6"/>
            <p:cNvSpPr txBox="true"/>
            <p:nvPr/>
          </p:nvSpPr>
          <p:spPr>
            <a:xfrm rot="0">
              <a:off x="575222" y="596653"/>
              <a:ext cx="14185880" cy="1409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8400"/>
                </a:lnSpc>
              </a:pPr>
              <a:r>
                <a:rPr lang="en-US" sz="7000" spc="210">
                  <a:solidFill>
                    <a:srgbClr val="FCFFFF"/>
                  </a:solidFill>
                  <a:latin typeface="Poppins Bold"/>
                </a:rPr>
                <a:t>Meten en versterken</a:t>
              </a:r>
            </a:p>
          </p:txBody>
        </p:sp>
      </p:grpSp>
      <p:pic>
        <p:nvPicPr>
          <p:cNvPr name="Picture 7" id="7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2438535">
            <a:off x="16067696" y="4101818"/>
            <a:ext cx="5632556" cy="5836845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2438535">
            <a:off x="13791158" y="7192964"/>
            <a:ext cx="5632556" cy="5836845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163427">
            <a:off x="14450204" y="7253246"/>
            <a:ext cx="4314465" cy="4188954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613977" y="3924300"/>
            <a:ext cx="15073895" cy="533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500" spc="105">
                <a:solidFill>
                  <a:srgbClr val="000000"/>
                </a:solidFill>
                <a:latin typeface="Poppins Light Italics"/>
              </a:rPr>
              <a:t>SWOT sociaal, korte herhaling:</a:t>
            </a: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500" spc="105">
                <a:solidFill>
                  <a:srgbClr val="000000"/>
                </a:solidFill>
                <a:latin typeface="Poppins Light Italics"/>
              </a:rPr>
              <a:t>Om brede leefbaarheid in kaart te brengen heb je ook de sociale kant nodig.</a:t>
            </a:r>
          </a:p>
          <a:p>
            <a:pPr>
              <a:lnSpc>
                <a:spcPts val="4200"/>
              </a:lnSpc>
              <a:spcBef>
                <a:spcPct val="0"/>
              </a:spcBef>
            </a:pP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500" spc="105">
                <a:solidFill>
                  <a:srgbClr val="000000"/>
                </a:solidFill>
                <a:latin typeface="Poppins Light Italics"/>
              </a:rPr>
              <a:t>- De mensen in de wijken &gt; bewoners, doelgroepen</a:t>
            </a: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500" spc="105">
                <a:solidFill>
                  <a:srgbClr val="000000"/>
                </a:solidFill>
                <a:latin typeface="Poppins Light Italics"/>
              </a:rPr>
              <a:t>- Demografie + deskresearch voor de data</a:t>
            </a: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500" spc="105">
                <a:solidFill>
                  <a:srgbClr val="000000"/>
                </a:solidFill>
                <a:latin typeface="Poppins Light Italics"/>
              </a:rPr>
              <a:t>- Wat mensen willen, nodig hebben of vinden &gt; field research </a:t>
            </a: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500" spc="105">
                <a:solidFill>
                  <a:srgbClr val="000000"/>
                </a:solidFill>
                <a:latin typeface="Poppins Light Italics"/>
              </a:rPr>
              <a:t>- Bewonersparticipatie belangrijk </a:t>
            </a: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500" spc="105">
                <a:solidFill>
                  <a:srgbClr val="000000"/>
                </a:solidFill>
                <a:latin typeface="Poppins Light Italics"/>
              </a:rPr>
              <a:t>- Versterken van sociale cohesie </a:t>
            </a: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500" spc="105">
                <a:solidFill>
                  <a:srgbClr val="000000"/>
                </a:solidFill>
                <a:latin typeface="Poppins Light Italics"/>
              </a:rPr>
              <a:t>- Verband tussen sociale cohesie en sociale veiligheid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234018" y="-4234518"/>
            <a:ext cx="18756035" cy="18756035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587945" y="1028700"/>
            <a:ext cx="11502243" cy="1942730"/>
            <a:chOff x="0" y="0"/>
            <a:chExt cx="15336324" cy="2590307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15336324" cy="2590307"/>
              <a:chOff x="0" y="0"/>
              <a:chExt cx="23321936" cy="3939077"/>
            </a:xfrm>
          </p:grpSpPr>
          <p:sp>
            <p:nvSpPr>
              <p:cNvPr name="Freeform 5" id="5"/>
              <p:cNvSpPr/>
              <p:nvPr/>
            </p:nvSpPr>
            <p:spPr>
              <a:xfrm>
                <a:off x="0" y="0"/>
                <a:ext cx="23321936" cy="3939077"/>
              </a:xfrm>
              <a:custGeom>
                <a:avLst/>
                <a:gdLst/>
                <a:ahLst/>
                <a:cxnLst/>
                <a:rect r="r" b="b" t="t" l="l"/>
                <a:pathLst>
                  <a:path h="3939077" w="23321936">
                    <a:moveTo>
                      <a:pt x="0" y="0"/>
                    </a:moveTo>
                    <a:lnTo>
                      <a:pt x="0" y="3939077"/>
                    </a:lnTo>
                    <a:lnTo>
                      <a:pt x="23321936" y="3939077"/>
                    </a:lnTo>
                    <a:lnTo>
                      <a:pt x="23321936" y="0"/>
                    </a:lnTo>
                    <a:lnTo>
                      <a:pt x="0" y="0"/>
                    </a:lnTo>
                    <a:close/>
                    <a:moveTo>
                      <a:pt x="23260976" y="3878118"/>
                    </a:moveTo>
                    <a:lnTo>
                      <a:pt x="59690" y="3878118"/>
                    </a:lnTo>
                    <a:lnTo>
                      <a:pt x="59690" y="59690"/>
                    </a:lnTo>
                    <a:lnTo>
                      <a:pt x="23260976" y="59690"/>
                    </a:lnTo>
                    <a:lnTo>
                      <a:pt x="23260976" y="3878118"/>
                    </a:lnTo>
                    <a:close/>
                  </a:path>
                </a:pathLst>
              </a:custGeom>
              <a:solidFill>
                <a:srgbClr val="FCFFFF"/>
              </a:solidFill>
            </p:spPr>
          </p:sp>
        </p:grpSp>
        <p:sp>
          <p:nvSpPr>
            <p:cNvPr name="TextBox 6" id="6"/>
            <p:cNvSpPr txBox="true"/>
            <p:nvPr/>
          </p:nvSpPr>
          <p:spPr>
            <a:xfrm rot="0">
              <a:off x="575222" y="596653"/>
              <a:ext cx="14185880" cy="1409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8400"/>
                </a:lnSpc>
              </a:pPr>
              <a:r>
                <a:rPr lang="en-US" sz="7000" spc="210">
                  <a:solidFill>
                    <a:srgbClr val="FCFFFF"/>
                  </a:solidFill>
                  <a:latin typeface="Poppins Bold Bold Italics"/>
                </a:rPr>
                <a:t>Meten en versterken</a:t>
              </a:r>
            </a:p>
          </p:txBody>
        </p:sp>
      </p:grpSp>
      <p:pic>
        <p:nvPicPr>
          <p:cNvPr name="Picture 7" id="7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2438535">
            <a:off x="16067696" y="4101818"/>
            <a:ext cx="5632556" cy="5836845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2438535">
            <a:off x="13791158" y="7192964"/>
            <a:ext cx="5632556" cy="5836845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163427">
            <a:off x="14450204" y="7253246"/>
            <a:ext cx="4314465" cy="4188954"/>
          </a:xfrm>
          <a:prstGeom prst="rect">
            <a:avLst/>
          </a:prstGeom>
        </p:spPr>
      </p:pic>
      <p:grpSp>
        <p:nvGrpSpPr>
          <p:cNvPr name="Group 10" id="10"/>
          <p:cNvGrpSpPr/>
          <p:nvPr/>
        </p:nvGrpSpPr>
        <p:grpSpPr>
          <a:xfrm rot="0">
            <a:off x="587945" y="4018380"/>
            <a:ext cx="3211971" cy="2363370"/>
            <a:chOff x="0" y="0"/>
            <a:chExt cx="9071788" cy="6675028"/>
          </a:xfrm>
        </p:grpSpPr>
        <p:sp>
          <p:nvSpPr>
            <p:cNvPr name="Freeform 11" id="11"/>
            <p:cNvSpPr/>
            <p:nvPr/>
          </p:nvSpPr>
          <p:spPr>
            <a:xfrm>
              <a:off x="0" y="0"/>
              <a:ext cx="9071788" cy="6675027"/>
            </a:xfrm>
            <a:custGeom>
              <a:avLst/>
              <a:gdLst/>
              <a:ahLst/>
              <a:cxnLst/>
              <a:rect r="r" b="b" t="t" l="l"/>
              <a:pathLst>
                <a:path h="6675027" w="9071788">
                  <a:moveTo>
                    <a:pt x="0" y="0"/>
                  </a:moveTo>
                  <a:lnTo>
                    <a:pt x="0" y="6675027"/>
                  </a:lnTo>
                  <a:lnTo>
                    <a:pt x="9071788" y="6675027"/>
                  </a:lnTo>
                  <a:lnTo>
                    <a:pt x="9071788" y="0"/>
                  </a:lnTo>
                  <a:lnTo>
                    <a:pt x="0" y="0"/>
                  </a:lnTo>
                  <a:close/>
                  <a:moveTo>
                    <a:pt x="9010828" y="6614068"/>
                  </a:moveTo>
                  <a:lnTo>
                    <a:pt x="59690" y="6614068"/>
                  </a:lnTo>
                  <a:lnTo>
                    <a:pt x="59690" y="59690"/>
                  </a:lnTo>
                  <a:lnTo>
                    <a:pt x="9010828" y="59690"/>
                  </a:lnTo>
                  <a:lnTo>
                    <a:pt x="9010828" y="6614068"/>
                  </a:lnTo>
                  <a:close/>
                </a:path>
              </a:pathLst>
            </a:custGeom>
            <a:solidFill>
              <a:srgbClr val="FCFFFF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4733081" y="4018380"/>
            <a:ext cx="3211971" cy="2363370"/>
            <a:chOff x="0" y="0"/>
            <a:chExt cx="9071788" cy="6675028"/>
          </a:xfrm>
        </p:grpSpPr>
        <p:sp>
          <p:nvSpPr>
            <p:cNvPr name="Freeform 13" id="13"/>
            <p:cNvSpPr/>
            <p:nvPr/>
          </p:nvSpPr>
          <p:spPr>
            <a:xfrm>
              <a:off x="0" y="0"/>
              <a:ext cx="9071788" cy="6675027"/>
            </a:xfrm>
            <a:custGeom>
              <a:avLst/>
              <a:gdLst/>
              <a:ahLst/>
              <a:cxnLst/>
              <a:rect r="r" b="b" t="t" l="l"/>
              <a:pathLst>
                <a:path h="6675027" w="9071788">
                  <a:moveTo>
                    <a:pt x="0" y="0"/>
                  </a:moveTo>
                  <a:lnTo>
                    <a:pt x="0" y="6675027"/>
                  </a:lnTo>
                  <a:lnTo>
                    <a:pt x="9071788" y="6675027"/>
                  </a:lnTo>
                  <a:lnTo>
                    <a:pt x="9071788" y="0"/>
                  </a:lnTo>
                  <a:lnTo>
                    <a:pt x="0" y="0"/>
                  </a:lnTo>
                  <a:close/>
                  <a:moveTo>
                    <a:pt x="9010828" y="6614068"/>
                  </a:moveTo>
                  <a:lnTo>
                    <a:pt x="59690" y="6614068"/>
                  </a:lnTo>
                  <a:lnTo>
                    <a:pt x="59690" y="59690"/>
                  </a:lnTo>
                  <a:lnTo>
                    <a:pt x="9010828" y="59690"/>
                  </a:lnTo>
                  <a:lnTo>
                    <a:pt x="9010828" y="6614068"/>
                  </a:lnTo>
                  <a:close/>
                </a:path>
              </a:pathLst>
            </a:custGeom>
            <a:solidFill>
              <a:srgbClr val="FCFFFF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8878502" y="4018380"/>
            <a:ext cx="3211971" cy="2363370"/>
            <a:chOff x="0" y="0"/>
            <a:chExt cx="9071788" cy="6675028"/>
          </a:xfrm>
        </p:grpSpPr>
        <p:sp>
          <p:nvSpPr>
            <p:cNvPr name="Freeform 15" id="15"/>
            <p:cNvSpPr/>
            <p:nvPr/>
          </p:nvSpPr>
          <p:spPr>
            <a:xfrm>
              <a:off x="0" y="0"/>
              <a:ext cx="9071788" cy="6675027"/>
            </a:xfrm>
            <a:custGeom>
              <a:avLst/>
              <a:gdLst/>
              <a:ahLst/>
              <a:cxnLst/>
              <a:rect r="r" b="b" t="t" l="l"/>
              <a:pathLst>
                <a:path h="6675027" w="9071788">
                  <a:moveTo>
                    <a:pt x="0" y="0"/>
                  </a:moveTo>
                  <a:lnTo>
                    <a:pt x="0" y="6675027"/>
                  </a:lnTo>
                  <a:lnTo>
                    <a:pt x="9071788" y="6675027"/>
                  </a:lnTo>
                  <a:lnTo>
                    <a:pt x="9071788" y="0"/>
                  </a:lnTo>
                  <a:lnTo>
                    <a:pt x="0" y="0"/>
                  </a:lnTo>
                  <a:close/>
                  <a:moveTo>
                    <a:pt x="9010828" y="6614068"/>
                  </a:moveTo>
                  <a:lnTo>
                    <a:pt x="59690" y="6614068"/>
                  </a:lnTo>
                  <a:lnTo>
                    <a:pt x="59690" y="59690"/>
                  </a:lnTo>
                  <a:lnTo>
                    <a:pt x="9010828" y="59690"/>
                  </a:lnTo>
                  <a:lnTo>
                    <a:pt x="9010828" y="6614068"/>
                  </a:lnTo>
                  <a:close/>
                </a:path>
              </a:pathLst>
            </a:custGeom>
            <a:solidFill>
              <a:srgbClr val="FCFFFF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3023924" y="4018380"/>
            <a:ext cx="4539204" cy="2363370"/>
            <a:chOff x="0" y="0"/>
            <a:chExt cx="12820381" cy="6675028"/>
          </a:xfrm>
        </p:grpSpPr>
        <p:sp>
          <p:nvSpPr>
            <p:cNvPr name="Freeform 17" id="17"/>
            <p:cNvSpPr/>
            <p:nvPr/>
          </p:nvSpPr>
          <p:spPr>
            <a:xfrm>
              <a:off x="0" y="0"/>
              <a:ext cx="12820381" cy="6675027"/>
            </a:xfrm>
            <a:custGeom>
              <a:avLst/>
              <a:gdLst/>
              <a:ahLst/>
              <a:cxnLst/>
              <a:rect r="r" b="b" t="t" l="l"/>
              <a:pathLst>
                <a:path h="6675027" w="12820381">
                  <a:moveTo>
                    <a:pt x="0" y="0"/>
                  </a:moveTo>
                  <a:lnTo>
                    <a:pt x="0" y="6675027"/>
                  </a:lnTo>
                  <a:lnTo>
                    <a:pt x="12820381" y="6675027"/>
                  </a:lnTo>
                  <a:lnTo>
                    <a:pt x="12820381" y="0"/>
                  </a:lnTo>
                  <a:lnTo>
                    <a:pt x="0" y="0"/>
                  </a:lnTo>
                  <a:close/>
                  <a:moveTo>
                    <a:pt x="12759420" y="6614068"/>
                  </a:moveTo>
                  <a:lnTo>
                    <a:pt x="59690" y="6614068"/>
                  </a:lnTo>
                  <a:lnTo>
                    <a:pt x="59690" y="59690"/>
                  </a:lnTo>
                  <a:lnTo>
                    <a:pt x="12759420" y="59690"/>
                  </a:lnTo>
                  <a:lnTo>
                    <a:pt x="12759420" y="6614068"/>
                  </a:lnTo>
                  <a:close/>
                </a:path>
              </a:pathLst>
            </a:custGeom>
            <a:solidFill>
              <a:srgbClr val="FCFFFF"/>
            </a:solid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197217" y="6782267"/>
            <a:ext cx="3509469" cy="991425"/>
          </a:xfrm>
          <a:prstGeom prst="rect">
            <a:avLst/>
          </a:prstGeom>
        </p:spPr>
      </p:pic>
      <p:grpSp>
        <p:nvGrpSpPr>
          <p:cNvPr name="Group 19" id="19"/>
          <p:cNvGrpSpPr/>
          <p:nvPr/>
        </p:nvGrpSpPr>
        <p:grpSpPr>
          <a:xfrm rot="0">
            <a:off x="728154" y="4147760"/>
            <a:ext cx="2938128" cy="995740"/>
            <a:chOff x="0" y="0"/>
            <a:chExt cx="3917503" cy="1327653"/>
          </a:xfrm>
        </p:grpSpPr>
        <p:sp>
          <p:nvSpPr>
            <p:cNvPr name="TextBox 20" id="20"/>
            <p:cNvSpPr txBox="true"/>
            <p:nvPr/>
          </p:nvSpPr>
          <p:spPr>
            <a:xfrm rot="0">
              <a:off x="0" y="7409"/>
              <a:ext cx="3917503" cy="4857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979"/>
                </a:lnSpc>
              </a:pPr>
              <a:r>
                <a:rPr lang="en-US" sz="2482" spc="372">
                  <a:solidFill>
                    <a:srgbClr val="000000"/>
                  </a:solidFill>
                  <a:latin typeface="Poppins Bold Italics"/>
                </a:rPr>
                <a:t>WIJKSCHOUW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0" y="703762"/>
              <a:ext cx="3917503" cy="5334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468"/>
                </a:lnSpc>
                <a:spcBef>
                  <a:spcPct val="0"/>
                </a:spcBef>
              </a:pPr>
              <a:r>
                <a:rPr lang="en-US" sz="2312" spc="23">
                  <a:solidFill>
                    <a:srgbClr val="000000"/>
                  </a:solidFill>
                  <a:latin typeface="Poppins Light"/>
                </a:rPr>
                <a:t>SWOT 1 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4864050" y="4147760"/>
            <a:ext cx="2938128" cy="1872040"/>
            <a:chOff x="0" y="0"/>
            <a:chExt cx="3917503" cy="2496053"/>
          </a:xfrm>
        </p:grpSpPr>
        <p:sp>
          <p:nvSpPr>
            <p:cNvPr name="TextBox 23" id="23"/>
            <p:cNvSpPr txBox="true"/>
            <p:nvPr/>
          </p:nvSpPr>
          <p:spPr>
            <a:xfrm rot="0">
              <a:off x="0" y="7409"/>
              <a:ext cx="3917503" cy="4857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979"/>
                </a:lnSpc>
              </a:pPr>
              <a:r>
                <a:rPr lang="en-US" sz="2482" spc="372">
                  <a:solidFill>
                    <a:srgbClr val="000000"/>
                  </a:solidFill>
                  <a:latin typeface="Poppins Bold Italics"/>
                </a:rPr>
                <a:t>DATA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0" y="703762"/>
              <a:ext cx="3917503" cy="17018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468"/>
                </a:lnSpc>
              </a:pPr>
              <a:r>
                <a:rPr lang="en-US" sz="2312" spc="23">
                  <a:solidFill>
                    <a:srgbClr val="000000"/>
                  </a:solidFill>
                  <a:latin typeface="Poppins Light"/>
                </a:rPr>
                <a:t>SWOT 2</a:t>
              </a:r>
            </a:p>
            <a:p>
              <a:pPr algn="ctr">
                <a:lnSpc>
                  <a:spcPts val="3468"/>
                </a:lnSpc>
              </a:pPr>
              <a:r>
                <a:rPr lang="en-US" sz="2312" spc="23">
                  <a:solidFill>
                    <a:srgbClr val="000000"/>
                  </a:solidFill>
                  <a:latin typeface="Poppins Light"/>
                </a:rPr>
                <a:t>Lemon onderzoek</a:t>
              </a:r>
            </a:p>
            <a:p>
              <a:pPr algn="ctr" marL="0" indent="0" lvl="0">
                <a:lnSpc>
                  <a:spcPts val="3468"/>
                </a:lnSpc>
                <a:spcBef>
                  <a:spcPct val="0"/>
                </a:spcBef>
              </a:pPr>
              <a:r>
                <a:rPr lang="en-US" sz="2312" spc="23">
                  <a:solidFill>
                    <a:srgbClr val="000000"/>
                  </a:solidFill>
                  <a:latin typeface="Poppins Light"/>
                </a:rPr>
                <a:t>leefbaarometer 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9011852" y="4117251"/>
            <a:ext cx="2938128" cy="1805365"/>
            <a:chOff x="0" y="0"/>
            <a:chExt cx="3917503" cy="2407153"/>
          </a:xfrm>
        </p:grpSpPr>
        <p:sp>
          <p:nvSpPr>
            <p:cNvPr name="TextBox 26" id="26"/>
            <p:cNvSpPr txBox="true"/>
            <p:nvPr/>
          </p:nvSpPr>
          <p:spPr>
            <a:xfrm rot="0">
              <a:off x="0" y="7409"/>
              <a:ext cx="3917503" cy="981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979"/>
                </a:lnSpc>
              </a:pPr>
              <a:r>
                <a:rPr lang="en-US" sz="2482" spc="372">
                  <a:solidFill>
                    <a:srgbClr val="000000"/>
                  </a:solidFill>
                  <a:latin typeface="Poppins Bold Italics"/>
                </a:rPr>
                <a:t>SOCIALE LEEFBAARHEID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0" y="1199062"/>
              <a:ext cx="3917503" cy="11176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468"/>
                </a:lnSpc>
              </a:pPr>
              <a:r>
                <a:rPr lang="en-US" sz="2312" spc="23">
                  <a:solidFill>
                    <a:srgbClr val="000000"/>
                  </a:solidFill>
                  <a:latin typeface="Poppins Light"/>
                </a:rPr>
                <a:t>SWOT 3</a:t>
              </a:r>
            </a:p>
            <a:p>
              <a:pPr algn="ctr" marL="0" indent="0" lvl="0">
                <a:lnSpc>
                  <a:spcPts val="3468"/>
                </a:lnSpc>
                <a:spcBef>
                  <a:spcPct val="0"/>
                </a:spcBef>
              </a:pPr>
              <a:r>
                <a:rPr lang="en-US" sz="2312" spc="23">
                  <a:solidFill>
                    <a:srgbClr val="000000"/>
                  </a:solidFill>
                  <a:latin typeface="Poppins Light"/>
                </a:rPr>
                <a:t>CBS.nl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3887664" y="4147760"/>
            <a:ext cx="2938128" cy="2233990"/>
            <a:chOff x="0" y="0"/>
            <a:chExt cx="3917503" cy="2978653"/>
          </a:xfrm>
        </p:grpSpPr>
        <p:sp>
          <p:nvSpPr>
            <p:cNvPr name="TextBox 29" id="29"/>
            <p:cNvSpPr txBox="true"/>
            <p:nvPr/>
          </p:nvSpPr>
          <p:spPr>
            <a:xfrm rot="0">
              <a:off x="0" y="-2116"/>
              <a:ext cx="3917503" cy="15621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099"/>
                </a:lnSpc>
              </a:pPr>
              <a:r>
                <a:rPr lang="en-US" sz="2582" spc="387">
                  <a:solidFill>
                    <a:srgbClr val="000000"/>
                  </a:solidFill>
                  <a:latin typeface="Poppins Bold Italics"/>
                </a:rPr>
                <a:t>WAAR ZITTEN VERBETER-PUNTEN</a:t>
              </a:r>
            </a:p>
          </p:txBody>
        </p:sp>
        <p:sp>
          <p:nvSpPr>
            <p:cNvPr name="TextBox 30" id="30"/>
            <p:cNvSpPr txBox="true"/>
            <p:nvPr/>
          </p:nvSpPr>
          <p:spPr>
            <a:xfrm rot="0">
              <a:off x="0" y="1770562"/>
              <a:ext cx="3917503" cy="11176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468"/>
                </a:lnSpc>
                <a:spcBef>
                  <a:spcPct val="0"/>
                </a:spcBef>
              </a:pPr>
              <a:r>
                <a:rPr lang="en-US" sz="2312" spc="23">
                  <a:solidFill>
                    <a:srgbClr val="000000"/>
                  </a:solidFill>
                  <a:latin typeface="Poppins Light"/>
                </a:rPr>
                <a:t>Waar zitten bedreigingen</a:t>
              </a:r>
            </a:p>
          </p:txBody>
        </p:sp>
      </p:grpSp>
      <p:pic>
        <p:nvPicPr>
          <p:cNvPr name="Picture 31" id="31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6971447" y="6782267"/>
            <a:ext cx="3509469" cy="991425"/>
          </a:xfrm>
          <a:prstGeom prst="rect">
            <a:avLst/>
          </a:prstGeom>
        </p:spPr>
      </p:pic>
      <p:pic>
        <p:nvPicPr>
          <p:cNvPr name="Picture 32" id="32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1326339" y="6782267"/>
            <a:ext cx="3509469" cy="9914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C709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234018" y="-4234518"/>
            <a:ext cx="18756035" cy="18756035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253783">
            <a:off x="15126665" y="-2017955"/>
            <a:ext cx="5072035" cy="5255994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6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253783">
            <a:off x="16377300" y="-2129651"/>
            <a:ext cx="5072035" cy="5255994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 rot="0">
            <a:off x="3905378" y="3895056"/>
            <a:ext cx="4871082" cy="4914299"/>
            <a:chOff x="0" y="0"/>
            <a:chExt cx="9876600" cy="9964228"/>
          </a:xfrm>
        </p:grpSpPr>
        <p:sp>
          <p:nvSpPr>
            <p:cNvPr name="Freeform 6" id="6"/>
            <p:cNvSpPr/>
            <p:nvPr/>
          </p:nvSpPr>
          <p:spPr>
            <a:xfrm>
              <a:off x="0" y="0"/>
              <a:ext cx="9876600" cy="9964228"/>
            </a:xfrm>
            <a:custGeom>
              <a:avLst/>
              <a:gdLst/>
              <a:ahLst/>
              <a:cxnLst/>
              <a:rect r="r" b="b" t="t" l="l"/>
              <a:pathLst>
                <a:path h="9964228" w="9876600">
                  <a:moveTo>
                    <a:pt x="0" y="0"/>
                  </a:moveTo>
                  <a:lnTo>
                    <a:pt x="0" y="9964228"/>
                  </a:lnTo>
                  <a:lnTo>
                    <a:pt x="9876600" y="9964228"/>
                  </a:lnTo>
                  <a:lnTo>
                    <a:pt x="9876600" y="0"/>
                  </a:lnTo>
                  <a:lnTo>
                    <a:pt x="0" y="0"/>
                  </a:lnTo>
                  <a:close/>
                  <a:moveTo>
                    <a:pt x="9815640" y="9903268"/>
                  </a:moveTo>
                  <a:lnTo>
                    <a:pt x="59690" y="9903268"/>
                  </a:lnTo>
                  <a:lnTo>
                    <a:pt x="59690" y="59690"/>
                  </a:lnTo>
                  <a:lnTo>
                    <a:pt x="9815640" y="59690"/>
                  </a:lnTo>
                  <a:lnTo>
                    <a:pt x="9815640" y="9903268"/>
                  </a:lnTo>
                  <a:close/>
                </a:path>
              </a:pathLst>
            </a:custGeom>
            <a:solidFill>
              <a:srgbClr val="FCFFFF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4265768" y="4106665"/>
            <a:ext cx="5114020" cy="5052548"/>
            <a:chOff x="0" y="0"/>
            <a:chExt cx="6818693" cy="6736731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2540"/>
              <a:ext cx="6818693" cy="2247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440"/>
                </a:lnSpc>
              </a:pPr>
              <a:r>
                <a:rPr lang="en-US" sz="3700" spc="555">
                  <a:solidFill>
                    <a:srgbClr val="000000"/>
                  </a:solidFill>
                  <a:latin typeface="Poppins Bold Italics"/>
                </a:rPr>
                <a:t>1. OP GEBIED VAN FYSIEKE LEEFBAARHEID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2492391"/>
              <a:ext cx="6818693" cy="41357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162"/>
                </a:lnSpc>
              </a:pPr>
              <a:r>
                <a:rPr lang="en-US" sz="2775" spc="27">
                  <a:solidFill>
                    <a:srgbClr val="000000"/>
                  </a:solidFill>
                  <a:latin typeface="Poppins Light"/>
                </a:rPr>
                <a:t>Zichtbaarheid</a:t>
              </a:r>
            </a:p>
            <a:p>
              <a:pPr>
                <a:lnSpc>
                  <a:spcPts val="4162"/>
                </a:lnSpc>
              </a:pPr>
              <a:r>
                <a:rPr lang="en-US" sz="2775" spc="27">
                  <a:solidFill>
                    <a:srgbClr val="000000"/>
                  </a:solidFill>
                  <a:latin typeface="Poppins Light"/>
                </a:rPr>
                <a:t>•Eenduidigheid</a:t>
              </a:r>
            </a:p>
            <a:p>
              <a:pPr>
                <a:lnSpc>
                  <a:spcPts val="4162"/>
                </a:lnSpc>
              </a:pPr>
              <a:r>
                <a:rPr lang="en-US" sz="2775" spc="27">
                  <a:solidFill>
                    <a:srgbClr val="000000"/>
                  </a:solidFill>
                  <a:latin typeface="Poppins Light"/>
                </a:rPr>
                <a:t>•Toegankelijkheid </a:t>
              </a:r>
            </a:p>
            <a:p>
              <a:pPr>
                <a:lnSpc>
                  <a:spcPts val="4162"/>
                </a:lnSpc>
              </a:pPr>
              <a:r>
                <a:rPr lang="en-US" sz="2775" spc="27">
                  <a:solidFill>
                    <a:srgbClr val="000000"/>
                  </a:solidFill>
                  <a:latin typeface="Poppins Light"/>
                </a:rPr>
                <a:t>•Aantrekkelijkheid </a:t>
              </a:r>
            </a:p>
            <a:p>
              <a:pPr>
                <a:lnSpc>
                  <a:spcPts val="4162"/>
                </a:lnSpc>
              </a:pPr>
              <a:r>
                <a:rPr lang="en-US" sz="2775" spc="27">
                  <a:solidFill>
                    <a:srgbClr val="000000"/>
                  </a:solidFill>
                  <a:latin typeface="Poppins Light"/>
                </a:rPr>
                <a:t>•Voorzieningen </a:t>
              </a:r>
            </a:p>
            <a:p>
              <a:pPr marL="0" indent="0" lvl="0">
                <a:lnSpc>
                  <a:spcPts val="416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341687" y="3895056"/>
            <a:ext cx="5040935" cy="4914299"/>
            <a:chOff x="0" y="0"/>
            <a:chExt cx="10220994" cy="9964228"/>
          </a:xfrm>
        </p:grpSpPr>
        <p:sp>
          <p:nvSpPr>
            <p:cNvPr name="Freeform 11" id="11"/>
            <p:cNvSpPr/>
            <p:nvPr/>
          </p:nvSpPr>
          <p:spPr>
            <a:xfrm>
              <a:off x="0" y="0"/>
              <a:ext cx="10220994" cy="9964228"/>
            </a:xfrm>
            <a:custGeom>
              <a:avLst/>
              <a:gdLst/>
              <a:ahLst/>
              <a:cxnLst/>
              <a:rect r="r" b="b" t="t" l="l"/>
              <a:pathLst>
                <a:path h="9964228" w="10220994">
                  <a:moveTo>
                    <a:pt x="0" y="0"/>
                  </a:moveTo>
                  <a:lnTo>
                    <a:pt x="0" y="9964228"/>
                  </a:lnTo>
                  <a:lnTo>
                    <a:pt x="10220994" y="9964228"/>
                  </a:lnTo>
                  <a:lnTo>
                    <a:pt x="10220994" y="0"/>
                  </a:lnTo>
                  <a:lnTo>
                    <a:pt x="0" y="0"/>
                  </a:lnTo>
                  <a:close/>
                  <a:moveTo>
                    <a:pt x="10160033" y="9903268"/>
                  </a:moveTo>
                  <a:lnTo>
                    <a:pt x="59690" y="9903268"/>
                  </a:lnTo>
                  <a:lnTo>
                    <a:pt x="59690" y="59690"/>
                  </a:lnTo>
                  <a:lnTo>
                    <a:pt x="10160033" y="59690"/>
                  </a:lnTo>
                  <a:lnTo>
                    <a:pt x="10160033" y="9903268"/>
                  </a:lnTo>
                  <a:close/>
                </a:path>
              </a:pathLst>
            </a:custGeom>
            <a:solidFill>
              <a:srgbClr val="FCFFFF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578649" y="4106665"/>
            <a:ext cx="4567011" cy="3429488"/>
            <a:chOff x="0" y="0"/>
            <a:chExt cx="6089348" cy="4572651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58420"/>
              <a:ext cx="6089348" cy="20574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079"/>
                </a:lnSpc>
              </a:pPr>
              <a:r>
                <a:rPr lang="en-US" sz="3399" spc="509">
                  <a:solidFill>
                    <a:srgbClr val="000000"/>
                  </a:solidFill>
                  <a:latin typeface="Poppins Bold Italics"/>
                </a:rPr>
                <a:t>2. OP GEBIED VAN DE SOCIALE</a:t>
              </a:r>
            </a:p>
            <a:p>
              <a:pPr>
                <a:lnSpc>
                  <a:spcPts val="4079"/>
                </a:lnSpc>
              </a:pPr>
              <a:r>
                <a:rPr lang="en-US" sz="3400" spc="510">
                  <a:solidFill>
                    <a:srgbClr val="000000"/>
                  </a:solidFill>
                  <a:latin typeface="Poppins Bold Italics"/>
                </a:rPr>
                <a:t>leefbaarheid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2423811"/>
              <a:ext cx="6089348" cy="2040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162"/>
                </a:lnSpc>
              </a:pPr>
              <a:r>
                <a:rPr lang="en-US" sz="2775" spc="27">
                  <a:solidFill>
                    <a:srgbClr val="000000"/>
                  </a:solidFill>
                  <a:latin typeface="Poppins Light"/>
                </a:rPr>
                <a:t>Projecten, activiteiten, voorzieningen</a:t>
              </a:r>
            </a:p>
            <a:p>
              <a:pPr marL="0" indent="0" lvl="0">
                <a:lnSpc>
                  <a:spcPts val="4162"/>
                </a:lnSpc>
                <a:spcBef>
                  <a:spcPct val="0"/>
                </a:spcBef>
              </a:pPr>
            </a:p>
          </p:txBody>
        </p:sp>
      </p:grpSp>
      <p:pic>
        <p:nvPicPr>
          <p:cNvPr name="Picture 15" id="15"/>
          <p:cNvPicPr>
            <a:picLocks noChangeAspect="true"/>
          </p:cNvPicPr>
          <p:nvPr/>
        </p:nvPicPr>
        <p:blipFill>
          <a:blip r:embed="rId8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10800000">
            <a:off x="15316743" y="7666695"/>
            <a:ext cx="3885113" cy="3772092"/>
          </a:xfrm>
          <a:prstGeom prst="rect">
            <a:avLst/>
          </a:prstGeom>
        </p:spPr>
      </p:pic>
      <p:grpSp>
        <p:nvGrpSpPr>
          <p:cNvPr name="Group 16" id="16"/>
          <p:cNvGrpSpPr/>
          <p:nvPr/>
        </p:nvGrpSpPr>
        <p:grpSpPr>
          <a:xfrm rot="0">
            <a:off x="587945" y="1028700"/>
            <a:ext cx="11502243" cy="1942730"/>
            <a:chOff x="0" y="0"/>
            <a:chExt cx="15336324" cy="2590307"/>
          </a:xfrm>
        </p:grpSpPr>
        <p:grpSp>
          <p:nvGrpSpPr>
            <p:cNvPr name="Group 17" id="17"/>
            <p:cNvGrpSpPr/>
            <p:nvPr/>
          </p:nvGrpSpPr>
          <p:grpSpPr>
            <a:xfrm rot="0">
              <a:off x="0" y="0"/>
              <a:ext cx="15336324" cy="2590307"/>
              <a:chOff x="0" y="0"/>
              <a:chExt cx="23321936" cy="3939077"/>
            </a:xfrm>
          </p:grpSpPr>
          <p:sp>
            <p:nvSpPr>
              <p:cNvPr name="Freeform 18" id="18"/>
              <p:cNvSpPr/>
              <p:nvPr/>
            </p:nvSpPr>
            <p:spPr>
              <a:xfrm>
                <a:off x="0" y="0"/>
                <a:ext cx="23321936" cy="3939077"/>
              </a:xfrm>
              <a:custGeom>
                <a:avLst/>
                <a:gdLst/>
                <a:ahLst/>
                <a:cxnLst/>
                <a:rect r="r" b="b" t="t" l="l"/>
                <a:pathLst>
                  <a:path h="3939077" w="23321936">
                    <a:moveTo>
                      <a:pt x="0" y="0"/>
                    </a:moveTo>
                    <a:lnTo>
                      <a:pt x="0" y="3939077"/>
                    </a:lnTo>
                    <a:lnTo>
                      <a:pt x="23321936" y="3939077"/>
                    </a:lnTo>
                    <a:lnTo>
                      <a:pt x="23321936" y="0"/>
                    </a:lnTo>
                    <a:lnTo>
                      <a:pt x="0" y="0"/>
                    </a:lnTo>
                    <a:close/>
                    <a:moveTo>
                      <a:pt x="23260976" y="3878118"/>
                    </a:moveTo>
                    <a:lnTo>
                      <a:pt x="59690" y="3878118"/>
                    </a:lnTo>
                    <a:lnTo>
                      <a:pt x="59690" y="59690"/>
                    </a:lnTo>
                    <a:lnTo>
                      <a:pt x="23260976" y="59690"/>
                    </a:lnTo>
                    <a:lnTo>
                      <a:pt x="23260976" y="3878118"/>
                    </a:lnTo>
                    <a:close/>
                  </a:path>
                </a:pathLst>
              </a:custGeom>
              <a:solidFill>
                <a:srgbClr val="FCFFFF"/>
              </a:solidFill>
            </p:spPr>
          </p:sp>
        </p:grpSp>
        <p:sp>
          <p:nvSpPr>
            <p:cNvPr name="TextBox 19" id="19"/>
            <p:cNvSpPr txBox="true"/>
            <p:nvPr/>
          </p:nvSpPr>
          <p:spPr>
            <a:xfrm rot="0">
              <a:off x="575222" y="596653"/>
              <a:ext cx="14185880" cy="1409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8400"/>
                </a:lnSpc>
              </a:pPr>
              <a:r>
                <a:rPr lang="en-US" sz="7000" spc="210">
                  <a:solidFill>
                    <a:srgbClr val="FCFFFF"/>
                  </a:solidFill>
                  <a:latin typeface="Poppins Bold Bold Italics"/>
                </a:rPr>
                <a:t>Verbeteren...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C709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234018" y="-4234518"/>
            <a:ext cx="18756035" cy="18756035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253783">
            <a:off x="15126665" y="-2017955"/>
            <a:ext cx="5072035" cy="5255994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6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253783">
            <a:off x="16377300" y="-2129651"/>
            <a:ext cx="5072035" cy="5255994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 rot="0">
            <a:off x="587945" y="3866481"/>
            <a:ext cx="4871082" cy="4914299"/>
            <a:chOff x="0" y="0"/>
            <a:chExt cx="9876600" cy="9964228"/>
          </a:xfrm>
        </p:grpSpPr>
        <p:sp>
          <p:nvSpPr>
            <p:cNvPr name="Freeform 6" id="6"/>
            <p:cNvSpPr/>
            <p:nvPr/>
          </p:nvSpPr>
          <p:spPr>
            <a:xfrm>
              <a:off x="0" y="0"/>
              <a:ext cx="9876600" cy="9964228"/>
            </a:xfrm>
            <a:custGeom>
              <a:avLst/>
              <a:gdLst/>
              <a:ahLst/>
              <a:cxnLst/>
              <a:rect r="r" b="b" t="t" l="l"/>
              <a:pathLst>
                <a:path h="9964228" w="9876600">
                  <a:moveTo>
                    <a:pt x="0" y="0"/>
                  </a:moveTo>
                  <a:lnTo>
                    <a:pt x="0" y="9964228"/>
                  </a:lnTo>
                  <a:lnTo>
                    <a:pt x="9876600" y="9964228"/>
                  </a:lnTo>
                  <a:lnTo>
                    <a:pt x="9876600" y="0"/>
                  </a:lnTo>
                  <a:lnTo>
                    <a:pt x="0" y="0"/>
                  </a:lnTo>
                  <a:close/>
                  <a:moveTo>
                    <a:pt x="9815640" y="9903268"/>
                  </a:moveTo>
                  <a:lnTo>
                    <a:pt x="59690" y="9903268"/>
                  </a:lnTo>
                  <a:lnTo>
                    <a:pt x="59690" y="59690"/>
                  </a:lnTo>
                  <a:lnTo>
                    <a:pt x="9815640" y="59690"/>
                  </a:lnTo>
                  <a:lnTo>
                    <a:pt x="9815640" y="9903268"/>
                  </a:lnTo>
                  <a:close/>
                </a:path>
              </a:pathLst>
            </a:custGeom>
            <a:solidFill>
              <a:srgbClr val="FCFFFF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948335" y="4078090"/>
            <a:ext cx="5114020" cy="5052548"/>
            <a:chOff x="0" y="0"/>
            <a:chExt cx="6818693" cy="6736731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2540"/>
              <a:ext cx="6818693" cy="2247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440"/>
                </a:lnSpc>
              </a:pPr>
              <a:r>
                <a:rPr lang="en-US" sz="3700" spc="555">
                  <a:solidFill>
                    <a:srgbClr val="000000"/>
                  </a:solidFill>
                  <a:latin typeface="Poppins Bold Italics"/>
                </a:rPr>
                <a:t>1. OP GEBIED VAN FYSIEKE LEEFBAARHEID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2492391"/>
              <a:ext cx="6818693" cy="41357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162"/>
                </a:lnSpc>
              </a:pPr>
              <a:r>
                <a:rPr lang="en-US" sz="2775" spc="27">
                  <a:solidFill>
                    <a:srgbClr val="000000"/>
                  </a:solidFill>
                  <a:latin typeface="Poppins Light"/>
                </a:rPr>
                <a:t>Zichtbaarheid</a:t>
              </a:r>
            </a:p>
            <a:p>
              <a:pPr>
                <a:lnSpc>
                  <a:spcPts val="4162"/>
                </a:lnSpc>
              </a:pPr>
              <a:r>
                <a:rPr lang="en-US" sz="2775" spc="27">
                  <a:solidFill>
                    <a:srgbClr val="000000"/>
                  </a:solidFill>
                  <a:latin typeface="Poppins Light"/>
                </a:rPr>
                <a:t>•Eenduidigheid</a:t>
              </a:r>
            </a:p>
            <a:p>
              <a:pPr>
                <a:lnSpc>
                  <a:spcPts val="4162"/>
                </a:lnSpc>
              </a:pPr>
              <a:r>
                <a:rPr lang="en-US" sz="2775" spc="27">
                  <a:solidFill>
                    <a:srgbClr val="000000"/>
                  </a:solidFill>
                  <a:latin typeface="Poppins Light"/>
                </a:rPr>
                <a:t>•Toegankelijkheid </a:t>
              </a:r>
            </a:p>
            <a:p>
              <a:pPr>
                <a:lnSpc>
                  <a:spcPts val="4162"/>
                </a:lnSpc>
              </a:pPr>
              <a:r>
                <a:rPr lang="en-US" sz="2775" spc="27">
                  <a:solidFill>
                    <a:srgbClr val="000000"/>
                  </a:solidFill>
                  <a:latin typeface="Poppins Light"/>
                </a:rPr>
                <a:t>•Aantrekkelijkheid </a:t>
              </a:r>
            </a:p>
            <a:p>
              <a:pPr>
                <a:lnSpc>
                  <a:spcPts val="4162"/>
                </a:lnSpc>
              </a:pPr>
              <a:r>
                <a:rPr lang="en-US" sz="2775" spc="27">
                  <a:solidFill>
                    <a:srgbClr val="000000"/>
                  </a:solidFill>
                  <a:latin typeface="Poppins Light"/>
                </a:rPr>
                <a:t>•Voorzieningen </a:t>
              </a:r>
            </a:p>
            <a:p>
              <a:pPr marL="0" indent="0" lvl="0">
                <a:lnSpc>
                  <a:spcPts val="4162"/>
                </a:lnSpc>
                <a:spcBef>
                  <a:spcPct val="0"/>
                </a:spcBef>
              </a:pPr>
            </a:p>
          </p:txBody>
        </p:sp>
      </p:grpSp>
      <p:pic>
        <p:nvPicPr>
          <p:cNvPr name="Picture 10" id="10"/>
          <p:cNvPicPr>
            <a:picLocks noChangeAspect="true"/>
          </p:cNvPicPr>
          <p:nvPr/>
        </p:nvPicPr>
        <p:blipFill>
          <a:blip r:embed="rId8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10800000">
            <a:off x="15316743" y="7666695"/>
            <a:ext cx="3885113" cy="3772092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 rot="0">
            <a:off x="587945" y="1028700"/>
            <a:ext cx="11502243" cy="1942730"/>
            <a:chOff x="0" y="0"/>
            <a:chExt cx="15336324" cy="2590307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15336324" cy="2590307"/>
              <a:chOff x="0" y="0"/>
              <a:chExt cx="23321936" cy="3939077"/>
            </a:xfrm>
          </p:grpSpPr>
          <p:sp>
            <p:nvSpPr>
              <p:cNvPr name="Freeform 13" id="13"/>
              <p:cNvSpPr/>
              <p:nvPr/>
            </p:nvSpPr>
            <p:spPr>
              <a:xfrm>
                <a:off x="0" y="0"/>
                <a:ext cx="23321936" cy="3939077"/>
              </a:xfrm>
              <a:custGeom>
                <a:avLst/>
                <a:gdLst/>
                <a:ahLst/>
                <a:cxnLst/>
                <a:rect r="r" b="b" t="t" l="l"/>
                <a:pathLst>
                  <a:path h="3939077" w="23321936">
                    <a:moveTo>
                      <a:pt x="0" y="0"/>
                    </a:moveTo>
                    <a:lnTo>
                      <a:pt x="0" y="3939077"/>
                    </a:lnTo>
                    <a:lnTo>
                      <a:pt x="23321936" y="3939077"/>
                    </a:lnTo>
                    <a:lnTo>
                      <a:pt x="23321936" y="0"/>
                    </a:lnTo>
                    <a:lnTo>
                      <a:pt x="0" y="0"/>
                    </a:lnTo>
                    <a:close/>
                    <a:moveTo>
                      <a:pt x="23260976" y="3878118"/>
                    </a:moveTo>
                    <a:lnTo>
                      <a:pt x="59690" y="3878118"/>
                    </a:lnTo>
                    <a:lnTo>
                      <a:pt x="59690" y="59690"/>
                    </a:lnTo>
                    <a:lnTo>
                      <a:pt x="23260976" y="59690"/>
                    </a:lnTo>
                    <a:lnTo>
                      <a:pt x="23260976" y="3878118"/>
                    </a:lnTo>
                    <a:close/>
                  </a:path>
                </a:pathLst>
              </a:custGeom>
              <a:solidFill>
                <a:srgbClr val="FCFFFF"/>
              </a:solid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575222" y="596653"/>
              <a:ext cx="14185880" cy="1409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8400"/>
                </a:lnSpc>
              </a:pPr>
              <a:r>
                <a:rPr lang="en-US" sz="7000" spc="210">
                  <a:solidFill>
                    <a:srgbClr val="FCFFFF"/>
                  </a:solidFill>
                  <a:latin typeface="Poppins Bold Bold Italics"/>
                </a:rPr>
                <a:t>Verbeteren...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6441452" y="4085908"/>
            <a:ext cx="8875291" cy="4694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62"/>
              </a:lnSpc>
              <a:spcBef>
                <a:spcPct val="0"/>
              </a:spcBef>
            </a:pPr>
            <a:r>
              <a:rPr lang="en-US" sz="2775" spc="27">
                <a:solidFill>
                  <a:srgbClr val="000000"/>
                </a:solidFill>
                <a:latin typeface="Poppins Light"/>
              </a:rPr>
              <a:t>Door na te denken over het uitbreiden </a:t>
            </a:r>
          </a:p>
          <a:p>
            <a:pPr>
              <a:lnSpc>
                <a:spcPts val="4162"/>
              </a:lnSpc>
              <a:spcBef>
                <a:spcPct val="0"/>
              </a:spcBef>
            </a:pPr>
            <a:r>
              <a:rPr lang="en-US" sz="2775" spc="27">
                <a:solidFill>
                  <a:srgbClr val="000000"/>
                </a:solidFill>
                <a:latin typeface="Poppins Light"/>
              </a:rPr>
              <a:t>van de voorzieningen: </a:t>
            </a:r>
          </a:p>
          <a:p>
            <a:pPr marL="599122" indent="-299561" lvl="1">
              <a:lnSpc>
                <a:spcPts val="4162"/>
              </a:lnSpc>
              <a:spcBef>
                <a:spcPct val="0"/>
              </a:spcBef>
              <a:buFont typeface="Arial"/>
              <a:buChar char="•"/>
            </a:pPr>
            <a:r>
              <a:rPr lang="en-US" sz="2775" spc="27">
                <a:solidFill>
                  <a:srgbClr val="000000"/>
                </a:solidFill>
                <a:latin typeface="Poppins Light"/>
              </a:rPr>
              <a:t>Heb je veel oudere bewoners moeten specifieke voorzieningen dichtbij zijn (op loopafstand)</a:t>
            </a:r>
          </a:p>
          <a:p>
            <a:pPr marL="599122" indent="-299561" lvl="1">
              <a:lnSpc>
                <a:spcPts val="4162"/>
              </a:lnSpc>
              <a:spcBef>
                <a:spcPct val="0"/>
              </a:spcBef>
              <a:buFont typeface="Arial"/>
              <a:buChar char="•"/>
            </a:pPr>
            <a:r>
              <a:rPr lang="en-US" sz="2775" spc="27">
                <a:solidFill>
                  <a:srgbClr val="000000"/>
                </a:solidFill>
                <a:latin typeface="Poppins Light"/>
              </a:rPr>
              <a:t>Heb je veel jeugd moet je denken aan scholen, sportverenigingen, speeltuinen, etc...</a:t>
            </a:r>
          </a:p>
          <a:p>
            <a:pPr marL="599122" indent="-299561" lvl="1">
              <a:lnSpc>
                <a:spcPts val="4162"/>
              </a:lnSpc>
              <a:spcBef>
                <a:spcPct val="0"/>
              </a:spcBef>
              <a:buFont typeface="Arial"/>
              <a:buChar char="•"/>
            </a:pPr>
            <a:r>
              <a:rPr lang="en-US" sz="2775" spc="27">
                <a:solidFill>
                  <a:srgbClr val="000000"/>
                </a:solidFill>
                <a:latin typeface="Poppins Light"/>
              </a:rPr>
              <a:t>Maar ook; hoe is de bestrating? Is de wijk toegankelijk en zijn er genoeg prullenbakken?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C709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234018" y="-4234518"/>
            <a:ext cx="18756035" cy="18756035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253783">
            <a:off x="15126665" y="-2017955"/>
            <a:ext cx="5072035" cy="5255994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6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253783">
            <a:off x="16377300" y="-2129651"/>
            <a:ext cx="5072035" cy="5255994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 rot="0">
            <a:off x="587945" y="3866481"/>
            <a:ext cx="4871082" cy="4914299"/>
            <a:chOff x="0" y="0"/>
            <a:chExt cx="9876600" cy="9964228"/>
          </a:xfrm>
        </p:grpSpPr>
        <p:sp>
          <p:nvSpPr>
            <p:cNvPr name="Freeform 6" id="6"/>
            <p:cNvSpPr/>
            <p:nvPr/>
          </p:nvSpPr>
          <p:spPr>
            <a:xfrm>
              <a:off x="0" y="0"/>
              <a:ext cx="9876600" cy="9964228"/>
            </a:xfrm>
            <a:custGeom>
              <a:avLst/>
              <a:gdLst/>
              <a:ahLst/>
              <a:cxnLst/>
              <a:rect r="r" b="b" t="t" l="l"/>
              <a:pathLst>
                <a:path h="9964228" w="9876600">
                  <a:moveTo>
                    <a:pt x="0" y="0"/>
                  </a:moveTo>
                  <a:lnTo>
                    <a:pt x="0" y="9964228"/>
                  </a:lnTo>
                  <a:lnTo>
                    <a:pt x="9876600" y="9964228"/>
                  </a:lnTo>
                  <a:lnTo>
                    <a:pt x="9876600" y="0"/>
                  </a:lnTo>
                  <a:lnTo>
                    <a:pt x="0" y="0"/>
                  </a:lnTo>
                  <a:close/>
                  <a:moveTo>
                    <a:pt x="9815640" y="9903268"/>
                  </a:moveTo>
                  <a:lnTo>
                    <a:pt x="59690" y="9903268"/>
                  </a:lnTo>
                  <a:lnTo>
                    <a:pt x="59690" y="59690"/>
                  </a:lnTo>
                  <a:lnTo>
                    <a:pt x="9815640" y="59690"/>
                  </a:lnTo>
                  <a:lnTo>
                    <a:pt x="9815640" y="9903268"/>
                  </a:lnTo>
                  <a:close/>
                </a:path>
              </a:pathLst>
            </a:custGeom>
            <a:solidFill>
              <a:srgbClr val="FCFFFF"/>
            </a:solidFill>
          </p:spPr>
        </p:sp>
      </p:grpSp>
      <p:pic>
        <p:nvPicPr>
          <p:cNvPr name="Picture 7" id="7"/>
          <p:cNvPicPr>
            <a:picLocks noChangeAspect="true"/>
          </p:cNvPicPr>
          <p:nvPr/>
        </p:nvPicPr>
        <p:blipFill>
          <a:blip r:embed="rId8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10800000">
            <a:off x="15316743" y="7666695"/>
            <a:ext cx="3885113" cy="3772092"/>
          </a:xfrm>
          <a:prstGeom prst="rect">
            <a:avLst/>
          </a:prstGeom>
        </p:spPr>
      </p:pic>
      <p:grpSp>
        <p:nvGrpSpPr>
          <p:cNvPr name="Group 8" id="8"/>
          <p:cNvGrpSpPr/>
          <p:nvPr/>
        </p:nvGrpSpPr>
        <p:grpSpPr>
          <a:xfrm rot="0">
            <a:off x="587945" y="1028700"/>
            <a:ext cx="11502243" cy="1942730"/>
            <a:chOff x="0" y="0"/>
            <a:chExt cx="15336324" cy="259030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15336324" cy="2590307"/>
              <a:chOff x="0" y="0"/>
              <a:chExt cx="23321936" cy="3939077"/>
            </a:xfrm>
          </p:grpSpPr>
          <p:sp>
            <p:nvSpPr>
              <p:cNvPr name="Freeform 10" id="10"/>
              <p:cNvSpPr/>
              <p:nvPr/>
            </p:nvSpPr>
            <p:spPr>
              <a:xfrm>
                <a:off x="0" y="0"/>
                <a:ext cx="23321936" cy="3939077"/>
              </a:xfrm>
              <a:custGeom>
                <a:avLst/>
                <a:gdLst/>
                <a:ahLst/>
                <a:cxnLst/>
                <a:rect r="r" b="b" t="t" l="l"/>
                <a:pathLst>
                  <a:path h="3939077" w="23321936">
                    <a:moveTo>
                      <a:pt x="0" y="0"/>
                    </a:moveTo>
                    <a:lnTo>
                      <a:pt x="0" y="3939077"/>
                    </a:lnTo>
                    <a:lnTo>
                      <a:pt x="23321936" y="3939077"/>
                    </a:lnTo>
                    <a:lnTo>
                      <a:pt x="23321936" y="0"/>
                    </a:lnTo>
                    <a:lnTo>
                      <a:pt x="0" y="0"/>
                    </a:lnTo>
                    <a:close/>
                    <a:moveTo>
                      <a:pt x="23260976" y="3878118"/>
                    </a:moveTo>
                    <a:lnTo>
                      <a:pt x="59690" y="3878118"/>
                    </a:lnTo>
                    <a:lnTo>
                      <a:pt x="59690" y="59690"/>
                    </a:lnTo>
                    <a:lnTo>
                      <a:pt x="23260976" y="59690"/>
                    </a:lnTo>
                    <a:lnTo>
                      <a:pt x="23260976" y="3878118"/>
                    </a:lnTo>
                    <a:close/>
                  </a:path>
                </a:pathLst>
              </a:custGeom>
              <a:solidFill>
                <a:srgbClr val="FCFFFF"/>
              </a:solidFill>
            </p:spPr>
          </p:sp>
        </p:grpSp>
        <p:sp>
          <p:nvSpPr>
            <p:cNvPr name="TextBox 11" id="11"/>
            <p:cNvSpPr txBox="true"/>
            <p:nvPr/>
          </p:nvSpPr>
          <p:spPr>
            <a:xfrm rot="0">
              <a:off x="575222" y="596653"/>
              <a:ext cx="14185880" cy="1409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8400"/>
                </a:lnSpc>
              </a:pPr>
              <a:r>
                <a:rPr lang="en-US" sz="7000" spc="210">
                  <a:solidFill>
                    <a:srgbClr val="FCFFFF"/>
                  </a:solidFill>
                  <a:latin typeface="Poppins Bold Bold Italics"/>
                </a:rPr>
                <a:t>Verbeteren...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6724776" y="3943468"/>
            <a:ext cx="8875291" cy="5742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62"/>
              </a:lnSpc>
            </a:pPr>
            <a:r>
              <a:rPr lang="en-US" sz="2775" spc="27">
                <a:solidFill>
                  <a:srgbClr val="000000"/>
                </a:solidFill>
                <a:latin typeface="Poppins Light"/>
              </a:rPr>
              <a:t>Investeren in sociale cohesie: </a:t>
            </a:r>
            <a:r>
              <a:rPr lang="en-US" sz="2775" spc="27">
                <a:solidFill>
                  <a:srgbClr val="000000"/>
                </a:solidFill>
                <a:latin typeface="Poppins Light"/>
              </a:rPr>
              <a:t>bijvoorbeeld Buurt in beweging, Samen Groen, etc...</a:t>
            </a:r>
          </a:p>
          <a:p>
            <a:pPr>
              <a:lnSpc>
                <a:spcPts val="4162"/>
              </a:lnSpc>
            </a:pPr>
          </a:p>
          <a:p>
            <a:pPr>
              <a:lnSpc>
                <a:spcPts val="4162"/>
              </a:lnSpc>
            </a:pPr>
            <a:r>
              <a:rPr lang="en-US" sz="2775" spc="27">
                <a:solidFill>
                  <a:srgbClr val="000000"/>
                </a:solidFill>
                <a:latin typeface="Poppins Light"/>
              </a:rPr>
              <a:t>Het versterken van de sociale basis: activiteiten organiseren om elkaar te ONTMOETEN. Bijvoorbeeld door samen te kaarten of biljarten. </a:t>
            </a:r>
          </a:p>
          <a:p>
            <a:pPr>
              <a:lnSpc>
                <a:spcPts val="4162"/>
              </a:lnSpc>
            </a:pPr>
          </a:p>
          <a:p>
            <a:pPr>
              <a:lnSpc>
                <a:spcPts val="4162"/>
              </a:lnSpc>
            </a:pPr>
            <a:r>
              <a:rPr lang="en-US" sz="2775" spc="27">
                <a:solidFill>
                  <a:srgbClr val="000000"/>
                </a:solidFill>
                <a:latin typeface="Poppins Light"/>
              </a:rPr>
              <a:t>activiteiten in de wijk: Boefjes en Barista’s in Den Bosch, soep op de stoep, etc. </a:t>
            </a:r>
          </a:p>
          <a:p>
            <a:pPr>
              <a:lnSpc>
                <a:spcPts val="4162"/>
              </a:lnSpc>
            </a:pPr>
          </a:p>
          <a:p>
            <a:pPr>
              <a:lnSpc>
                <a:spcPts val="4162"/>
              </a:lnSpc>
              <a:spcBef>
                <a:spcPct val="0"/>
              </a:spcBef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739981" y="4171633"/>
            <a:ext cx="4567011" cy="3429488"/>
            <a:chOff x="0" y="0"/>
            <a:chExt cx="6089348" cy="4572651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0" y="58420"/>
              <a:ext cx="6089348" cy="20574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079"/>
                </a:lnSpc>
              </a:pPr>
              <a:r>
                <a:rPr lang="en-US" sz="3399" spc="509">
                  <a:solidFill>
                    <a:srgbClr val="000000"/>
                  </a:solidFill>
                  <a:latin typeface="Poppins Bold Italics"/>
                </a:rPr>
                <a:t>2. OP GEBIED VAN DE SOCIALE</a:t>
              </a:r>
            </a:p>
            <a:p>
              <a:pPr>
                <a:lnSpc>
                  <a:spcPts val="4079"/>
                </a:lnSpc>
              </a:pPr>
              <a:r>
                <a:rPr lang="en-US" sz="3400" spc="510">
                  <a:solidFill>
                    <a:srgbClr val="000000"/>
                  </a:solidFill>
                  <a:latin typeface="Poppins Bold Italics"/>
                </a:rPr>
                <a:t>leefbaarheid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0" y="2423811"/>
              <a:ext cx="6089348" cy="2040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162"/>
                </a:lnSpc>
              </a:pPr>
              <a:r>
                <a:rPr lang="en-US" sz="2775" spc="27">
                  <a:solidFill>
                    <a:srgbClr val="000000"/>
                  </a:solidFill>
                  <a:latin typeface="Poppins Light"/>
                </a:rPr>
                <a:t>Projecten, activiteiten, voorzieningen</a:t>
              </a:r>
            </a:p>
            <a:p>
              <a:pPr marL="0" indent="0" lvl="0">
                <a:lnSpc>
                  <a:spcPts val="4162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C709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234018" y="-4234518"/>
            <a:ext cx="18756035" cy="18756035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253783">
            <a:off x="15126665" y="-2017955"/>
            <a:ext cx="5072035" cy="5255994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6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253783">
            <a:off x="16377300" y="-2129651"/>
            <a:ext cx="5072035" cy="5255994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 rot="0">
            <a:off x="587945" y="3866481"/>
            <a:ext cx="4871082" cy="4914299"/>
            <a:chOff x="0" y="0"/>
            <a:chExt cx="9876600" cy="9964228"/>
          </a:xfrm>
        </p:grpSpPr>
        <p:sp>
          <p:nvSpPr>
            <p:cNvPr name="Freeform 6" id="6"/>
            <p:cNvSpPr/>
            <p:nvPr/>
          </p:nvSpPr>
          <p:spPr>
            <a:xfrm>
              <a:off x="0" y="0"/>
              <a:ext cx="9876600" cy="9964228"/>
            </a:xfrm>
            <a:custGeom>
              <a:avLst/>
              <a:gdLst/>
              <a:ahLst/>
              <a:cxnLst/>
              <a:rect r="r" b="b" t="t" l="l"/>
              <a:pathLst>
                <a:path h="9964228" w="9876600">
                  <a:moveTo>
                    <a:pt x="0" y="0"/>
                  </a:moveTo>
                  <a:lnTo>
                    <a:pt x="0" y="9964228"/>
                  </a:lnTo>
                  <a:lnTo>
                    <a:pt x="9876600" y="9964228"/>
                  </a:lnTo>
                  <a:lnTo>
                    <a:pt x="9876600" y="0"/>
                  </a:lnTo>
                  <a:lnTo>
                    <a:pt x="0" y="0"/>
                  </a:lnTo>
                  <a:close/>
                  <a:moveTo>
                    <a:pt x="9815640" y="9903268"/>
                  </a:moveTo>
                  <a:lnTo>
                    <a:pt x="59690" y="9903268"/>
                  </a:lnTo>
                  <a:lnTo>
                    <a:pt x="59690" y="59690"/>
                  </a:lnTo>
                  <a:lnTo>
                    <a:pt x="9815640" y="59690"/>
                  </a:lnTo>
                  <a:lnTo>
                    <a:pt x="9815640" y="9903268"/>
                  </a:lnTo>
                  <a:close/>
                </a:path>
              </a:pathLst>
            </a:custGeom>
            <a:solidFill>
              <a:srgbClr val="FCFFFF"/>
            </a:solidFill>
          </p:spPr>
        </p:sp>
      </p:grpSp>
      <p:pic>
        <p:nvPicPr>
          <p:cNvPr name="Picture 7" id="7"/>
          <p:cNvPicPr>
            <a:picLocks noChangeAspect="true"/>
          </p:cNvPicPr>
          <p:nvPr/>
        </p:nvPicPr>
        <p:blipFill>
          <a:blip r:embed="rId8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10800000">
            <a:off x="15316743" y="7666695"/>
            <a:ext cx="3885113" cy="3772092"/>
          </a:xfrm>
          <a:prstGeom prst="rect">
            <a:avLst/>
          </a:prstGeom>
        </p:spPr>
      </p:pic>
      <p:grpSp>
        <p:nvGrpSpPr>
          <p:cNvPr name="Group 8" id="8"/>
          <p:cNvGrpSpPr/>
          <p:nvPr/>
        </p:nvGrpSpPr>
        <p:grpSpPr>
          <a:xfrm rot="0">
            <a:off x="587945" y="1028700"/>
            <a:ext cx="11502243" cy="1942730"/>
            <a:chOff x="0" y="0"/>
            <a:chExt cx="15336324" cy="259030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15336324" cy="2590307"/>
              <a:chOff x="0" y="0"/>
              <a:chExt cx="23321936" cy="3939077"/>
            </a:xfrm>
          </p:grpSpPr>
          <p:sp>
            <p:nvSpPr>
              <p:cNvPr name="Freeform 10" id="10"/>
              <p:cNvSpPr/>
              <p:nvPr/>
            </p:nvSpPr>
            <p:spPr>
              <a:xfrm>
                <a:off x="0" y="0"/>
                <a:ext cx="23321936" cy="3939077"/>
              </a:xfrm>
              <a:custGeom>
                <a:avLst/>
                <a:gdLst/>
                <a:ahLst/>
                <a:cxnLst/>
                <a:rect r="r" b="b" t="t" l="l"/>
                <a:pathLst>
                  <a:path h="3939077" w="23321936">
                    <a:moveTo>
                      <a:pt x="0" y="0"/>
                    </a:moveTo>
                    <a:lnTo>
                      <a:pt x="0" y="3939077"/>
                    </a:lnTo>
                    <a:lnTo>
                      <a:pt x="23321936" y="3939077"/>
                    </a:lnTo>
                    <a:lnTo>
                      <a:pt x="23321936" y="0"/>
                    </a:lnTo>
                    <a:lnTo>
                      <a:pt x="0" y="0"/>
                    </a:lnTo>
                    <a:close/>
                    <a:moveTo>
                      <a:pt x="23260976" y="3878118"/>
                    </a:moveTo>
                    <a:lnTo>
                      <a:pt x="59690" y="3878118"/>
                    </a:lnTo>
                    <a:lnTo>
                      <a:pt x="59690" y="59690"/>
                    </a:lnTo>
                    <a:lnTo>
                      <a:pt x="23260976" y="59690"/>
                    </a:lnTo>
                    <a:lnTo>
                      <a:pt x="23260976" y="3878118"/>
                    </a:lnTo>
                    <a:close/>
                  </a:path>
                </a:pathLst>
              </a:custGeom>
              <a:solidFill>
                <a:srgbClr val="FCFFFF"/>
              </a:solidFill>
            </p:spPr>
          </p:sp>
        </p:grpSp>
        <p:sp>
          <p:nvSpPr>
            <p:cNvPr name="TextBox 11" id="11"/>
            <p:cNvSpPr txBox="true"/>
            <p:nvPr/>
          </p:nvSpPr>
          <p:spPr>
            <a:xfrm rot="0">
              <a:off x="575222" y="596653"/>
              <a:ext cx="14185880" cy="1409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8400"/>
                </a:lnSpc>
              </a:pPr>
              <a:r>
                <a:rPr lang="en-US" sz="7000" spc="210">
                  <a:solidFill>
                    <a:srgbClr val="FCFFFF"/>
                  </a:solidFill>
                  <a:latin typeface="Poppins Bold Bold Italics"/>
                </a:rPr>
                <a:t>Verbeteren...</a:t>
              </a:r>
            </a:p>
          </p:txBody>
        </p:sp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rcRect l="0" t="0" r="0" b="0"/>
          <a:stretch>
            <a:fillRect/>
          </a:stretch>
        </p:blipFill>
        <p:spPr>
          <a:xfrm flipH="false" flipV="false" rot="0">
            <a:off x="5857110" y="3866481"/>
            <a:ext cx="4549948" cy="4914299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rcRect l="0" t="0" r="0" b="0"/>
          <a:stretch>
            <a:fillRect/>
          </a:stretch>
        </p:blipFill>
        <p:spPr>
          <a:xfrm flipH="false" flipV="false" rot="0">
            <a:off x="10959508" y="5352199"/>
            <a:ext cx="5851446" cy="3428581"/>
          </a:xfrm>
          <a:prstGeom prst="rect">
            <a:avLst/>
          </a:prstGeom>
        </p:spPr>
      </p:pic>
      <p:sp>
        <p:nvSpPr>
          <p:cNvPr name="TextBox 14" id="14"/>
          <p:cNvSpPr txBox="true"/>
          <p:nvPr/>
        </p:nvSpPr>
        <p:spPr>
          <a:xfrm rot="0">
            <a:off x="739981" y="5037756"/>
            <a:ext cx="4567011" cy="2571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079"/>
              </a:lnSpc>
            </a:pPr>
            <a:r>
              <a:rPr lang="en-US" sz="3400" spc="510">
                <a:solidFill>
                  <a:srgbClr val="000000"/>
                </a:solidFill>
                <a:latin typeface="Poppins Bold Italics"/>
              </a:rPr>
              <a:t>DENK AAN ASPECTEN ALS DUURZAAMHEID EN BEWONERS-PARTICIPATIE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161553" y="3537251"/>
            <a:ext cx="3447356" cy="1500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20"/>
              </a:lnSpc>
            </a:pPr>
            <a:r>
              <a:rPr lang="en-US" sz="4300">
                <a:solidFill>
                  <a:srgbClr val="000000"/>
                </a:solidFill>
                <a:latin typeface="Open Sans"/>
              </a:rPr>
              <a:t>Slim omgaan </a:t>
            </a:r>
          </a:p>
          <a:p>
            <a:pPr algn="ctr">
              <a:lnSpc>
                <a:spcPts val="6020"/>
              </a:lnSpc>
            </a:pPr>
            <a:r>
              <a:rPr lang="en-US" sz="4300">
                <a:solidFill>
                  <a:srgbClr val="000000"/>
                </a:solidFill>
                <a:latin typeface="Open Sans"/>
              </a:rPr>
              <a:t>met ruimte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101590" y="5326940"/>
            <a:ext cx="3864850" cy="3752418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1028700" y="1028700"/>
            <a:ext cx="6996330" cy="2123645"/>
            <a:chOff x="0" y="0"/>
            <a:chExt cx="9328441" cy="2831526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9328441" cy="2831526"/>
              <a:chOff x="0" y="0"/>
              <a:chExt cx="14185752" cy="4305900"/>
            </a:xfrm>
          </p:grpSpPr>
          <p:sp>
            <p:nvSpPr>
              <p:cNvPr name="Freeform 5" id="5"/>
              <p:cNvSpPr/>
              <p:nvPr/>
            </p:nvSpPr>
            <p:spPr>
              <a:xfrm>
                <a:off x="0" y="0"/>
                <a:ext cx="14185753" cy="4305900"/>
              </a:xfrm>
              <a:custGeom>
                <a:avLst/>
                <a:gdLst/>
                <a:ahLst/>
                <a:cxnLst/>
                <a:rect r="r" b="b" t="t" l="l"/>
                <a:pathLst>
                  <a:path h="4305900" w="14185753">
                    <a:moveTo>
                      <a:pt x="0" y="0"/>
                    </a:moveTo>
                    <a:lnTo>
                      <a:pt x="0" y="4305900"/>
                    </a:lnTo>
                    <a:lnTo>
                      <a:pt x="14185753" y="4305900"/>
                    </a:lnTo>
                    <a:lnTo>
                      <a:pt x="14185753" y="0"/>
                    </a:lnTo>
                    <a:lnTo>
                      <a:pt x="0" y="0"/>
                    </a:lnTo>
                    <a:close/>
                    <a:moveTo>
                      <a:pt x="14124792" y="4244940"/>
                    </a:moveTo>
                    <a:lnTo>
                      <a:pt x="59690" y="4244940"/>
                    </a:lnTo>
                    <a:lnTo>
                      <a:pt x="59690" y="59690"/>
                    </a:lnTo>
                    <a:lnTo>
                      <a:pt x="14124792" y="59690"/>
                    </a:lnTo>
                    <a:lnTo>
                      <a:pt x="14124792" y="4244940"/>
                    </a:lnTo>
                    <a:close/>
                  </a:path>
                </a:pathLst>
              </a:custGeom>
              <a:solidFill>
                <a:srgbClr val="EC709A"/>
              </a:solidFill>
            </p:spPr>
          </p:sp>
        </p:grpSp>
        <p:sp>
          <p:nvSpPr>
            <p:cNvPr name="TextBox 6" id="6"/>
            <p:cNvSpPr txBox="true"/>
            <p:nvPr/>
          </p:nvSpPr>
          <p:spPr>
            <a:xfrm rot="0">
              <a:off x="745256" y="717263"/>
              <a:ext cx="7837928" cy="1409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8400"/>
                </a:lnSpc>
              </a:pPr>
              <a:r>
                <a:rPr lang="en-US" sz="7000" spc="210">
                  <a:solidFill>
                    <a:srgbClr val="EC709A"/>
                  </a:solidFill>
                  <a:latin typeface="Poppins Bold"/>
                </a:rPr>
                <a:t>Agenda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028700" y="5512796"/>
            <a:ext cx="12227659" cy="196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55651" indent="-377825" lvl="1">
              <a:lnSpc>
                <a:spcPts val="5250"/>
              </a:lnSpc>
              <a:buFont typeface="Arial"/>
              <a:buChar char="•"/>
            </a:pPr>
            <a:r>
              <a:rPr lang="en-US" sz="3500" spc="35">
                <a:solidFill>
                  <a:srgbClr val="000000"/>
                </a:solidFill>
                <a:latin typeface="Poppins Light"/>
              </a:rPr>
              <a:t> Hoe zat het ook alweer met 'leefbaarheid'?</a:t>
            </a:r>
          </a:p>
          <a:p>
            <a:pPr marL="755651" indent="-377825" lvl="1">
              <a:lnSpc>
                <a:spcPts val="5250"/>
              </a:lnSpc>
              <a:buFont typeface="Arial"/>
              <a:buChar char="•"/>
            </a:pPr>
            <a:r>
              <a:rPr lang="en-US" sz="3500" spc="35">
                <a:solidFill>
                  <a:srgbClr val="000000"/>
                </a:solidFill>
                <a:latin typeface="Poppins Light"/>
              </a:rPr>
              <a:t> Versterken van de leefbaarheid </a:t>
            </a:r>
          </a:p>
          <a:p>
            <a:pPr marL="755651" indent="-377825" lvl="1">
              <a:lnSpc>
                <a:spcPts val="5250"/>
              </a:lnSpc>
              <a:buFont typeface="Arial"/>
              <a:buChar char="•"/>
            </a:pPr>
            <a:r>
              <a:rPr lang="en-US" sz="3500" spc="35">
                <a:solidFill>
                  <a:srgbClr val="000000"/>
                </a:solidFill>
                <a:latin typeface="Poppins Light"/>
              </a:rPr>
              <a:t> </a:t>
            </a:r>
            <a:r>
              <a:rPr lang="en-US" sz="3500" spc="35">
                <a:solidFill>
                  <a:srgbClr val="000000"/>
                </a:solidFill>
                <a:latin typeface="Poppins Light Bold"/>
              </a:rPr>
              <a:t>Versterken van de leefbaarheid in jouw wijk -&gt; LA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1787001">
            <a:off x="13529995" y="6340229"/>
            <a:ext cx="5631877" cy="5836142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1787001">
            <a:off x="13529995" y="7572471"/>
            <a:ext cx="5631877" cy="583614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115817" y="847725"/>
            <a:ext cx="12056366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6000" spc="179">
                <a:solidFill>
                  <a:srgbClr val="EC709A"/>
                </a:solidFill>
                <a:latin typeface="Poppins Medium"/>
              </a:rPr>
              <a:t>Opdracht: wijk verbeteren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6791740">
            <a:off x="445586" y="-482393"/>
            <a:ext cx="3112739" cy="3022187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9562250">
            <a:off x="-2536017" y="-2143110"/>
            <a:ext cx="5072035" cy="5255994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9562250">
            <a:off x="-2856816" y="-3254580"/>
            <a:ext cx="5072035" cy="5255994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 rot="0">
            <a:off x="3299299" y="6591300"/>
            <a:ext cx="11791898" cy="3609722"/>
            <a:chOff x="0" y="0"/>
            <a:chExt cx="15722531" cy="4812962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-66675"/>
              <a:ext cx="15722531" cy="220620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80"/>
                </a:lnSpc>
              </a:pPr>
              <a:r>
                <a:rPr lang="en-US" sz="3200" spc="416">
                  <a:solidFill>
                    <a:srgbClr val="000000"/>
                  </a:solidFill>
                  <a:latin typeface="Poppins Light Bold"/>
                </a:rPr>
                <a:t>OPDRACHT A: MAAK EEN MINDMAP HOE JE DE KNELPUNTEN KAN VERBETEREN </a:t>
              </a:r>
            </a:p>
            <a:p>
              <a:pPr algn="ctr">
                <a:lnSpc>
                  <a:spcPts val="4480"/>
                </a:lnSpc>
              </a:pPr>
              <a:r>
                <a:rPr lang="en-US" sz="3200" spc="416">
                  <a:solidFill>
                    <a:srgbClr val="000000"/>
                  </a:solidFill>
                  <a:latin typeface="Poppins Light Bold"/>
                </a:rPr>
                <a:t>DUUR: 10 MIN 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2409487"/>
              <a:ext cx="15722531" cy="24415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749"/>
                </a:lnSpc>
              </a:pPr>
              <a:r>
                <a:rPr lang="en-US" sz="2499" spc="24">
                  <a:solidFill>
                    <a:srgbClr val="000000"/>
                  </a:solidFill>
                  <a:latin typeface="Poppins Light"/>
                </a:rPr>
                <a:t>Stap 1: Wat zijn de knelpunten -&gt; uit je SWOT</a:t>
              </a:r>
            </a:p>
            <a:p>
              <a:pPr algn="ctr">
                <a:lnSpc>
                  <a:spcPts val="3749"/>
                </a:lnSpc>
              </a:pPr>
              <a:r>
                <a:rPr lang="en-US" sz="2499" spc="24">
                  <a:solidFill>
                    <a:srgbClr val="000000"/>
                  </a:solidFill>
                  <a:latin typeface="Poppins Light"/>
                </a:rPr>
                <a:t>Stap 2: </a:t>
              </a:r>
              <a:r>
                <a:rPr lang="en-US" sz="2499" spc="24">
                  <a:solidFill>
                    <a:srgbClr val="000000"/>
                  </a:solidFill>
                  <a:latin typeface="Poppins Light"/>
                </a:rPr>
                <a:t>Hoe kan je ze verbeteren </a:t>
              </a:r>
            </a:p>
            <a:p>
              <a:pPr algn="ctr">
                <a:lnSpc>
                  <a:spcPts val="3749"/>
                </a:lnSpc>
              </a:pPr>
              <a:r>
                <a:rPr lang="en-US" sz="2499" spc="24">
                  <a:solidFill>
                    <a:srgbClr val="000000"/>
                  </a:solidFill>
                  <a:latin typeface="Poppins Light"/>
                </a:rPr>
                <a:t>Gebruik de bron(nen) op wiki </a:t>
              </a:r>
            </a:p>
            <a:p>
              <a:pPr algn="ctr">
                <a:lnSpc>
                  <a:spcPts val="3750"/>
                </a:lnSpc>
              </a:pPr>
            </a:p>
          </p:txBody>
        </p:sp>
      </p:grpSp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rcRect l="0" t="11988" r="0" b="11988"/>
          <a:stretch>
            <a:fillRect/>
          </a:stretch>
        </p:blipFill>
        <p:spPr>
          <a:xfrm flipH="false" flipV="false" rot="0">
            <a:off x="6622374" y="2726393"/>
            <a:ext cx="5145748" cy="2606322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2438535">
            <a:off x="16067696" y="4101818"/>
            <a:ext cx="5632556" cy="5836845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2438535">
            <a:off x="13791158" y="7192964"/>
            <a:ext cx="5632556" cy="5836845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1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163427">
            <a:off x="14450204" y="7253246"/>
            <a:ext cx="4314465" cy="418895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115817" y="847725"/>
            <a:ext cx="12056366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6000" spc="179">
                <a:solidFill>
                  <a:srgbClr val="EC709A"/>
                </a:solidFill>
                <a:latin typeface="Poppins Medium"/>
              </a:rPr>
              <a:t>Opdracht: wijk verbeteren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6791740">
            <a:off x="445586" y="-482393"/>
            <a:ext cx="3112739" cy="3022187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9562250">
            <a:off x="-2536017" y="-2143110"/>
            <a:ext cx="5072035" cy="5255994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9562250">
            <a:off x="-2856816" y="-3254580"/>
            <a:ext cx="5072035" cy="5255994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 rot="0">
            <a:off x="3248051" y="7138176"/>
            <a:ext cx="11791898" cy="2209547"/>
            <a:chOff x="0" y="0"/>
            <a:chExt cx="15722531" cy="2946062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-66675"/>
              <a:ext cx="15722531" cy="220620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80"/>
                </a:lnSpc>
              </a:pPr>
              <a:r>
                <a:rPr lang="en-US" sz="3200" spc="416">
                  <a:solidFill>
                    <a:srgbClr val="000000"/>
                  </a:solidFill>
                  <a:latin typeface="Poppins Light Bold"/>
                </a:rPr>
                <a:t>OPDRACHT B:IN TWEETALLEN VERGELIJKEN WELKE KNELPUNTEN EN VERBETERINGEN JULLIE HEBBEN. </a:t>
              </a:r>
            </a:p>
            <a:p>
              <a:pPr algn="ctr">
                <a:lnSpc>
                  <a:spcPts val="4480"/>
                </a:lnSpc>
              </a:pPr>
              <a:r>
                <a:rPr lang="en-US" sz="3200" spc="416">
                  <a:solidFill>
                    <a:srgbClr val="000000"/>
                  </a:solidFill>
                  <a:latin typeface="Poppins Light Bold"/>
                </a:rPr>
                <a:t>DUUR: 10 MIN 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2399962"/>
              <a:ext cx="15722531" cy="5842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750"/>
                </a:lnSpc>
              </a:pPr>
              <a:r>
                <a:rPr lang="en-US" sz="2500" spc="25">
                  <a:solidFill>
                    <a:srgbClr val="000000"/>
                  </a:solidFill>
                  <a:latin typeface="Poppins Light"/>
                </a:rPr>
                <a:t>Tip: vaak kan je van elkaar leren! </a:t>
              </a:r>
            </a:p>
          </p:txBody>
        </p:sp>
      </p:grpSp>
      <p:pic>
        <p:nvPicPr>
          <p:cNvPr name="Picture 9" id="9"/>
          <p:cNvPicPr>
            <a:picLocks noChangeAspect="true"/>
          </p:cNvPicPr>
          <p:nvPr/>
        </p:nvPicPr>
        <p:blipFill>
          <a:blip r:embed="rId6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2438535">
            <a:off x="16067696" y="4101818"/>
            <a:ext cx="5632556" cy="5836845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2438535">
            <a:off x="13791158" y="7192964"/>
            <a:ext cx="5632556" cy="5836845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10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163427">
            <a:off x="14450204" y="7253246"/>
            <a:ext cx="4314465" cy="4188954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7026541" y="2476500"/>
            <a:ext cx="4092356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316743" y="7681144"/>
            <a:ext cx="3885113" cy="3772092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570884">
            <a:off x="15531922" y="-2246305"/>
            <a:ext cx="5072035" cy="5255994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570884">
            <a:off x="16199463" y="-2803562"/>
            <a:ext cx="5072035" cy="5255994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955838">
            <a:off x="-2286811" y="8756352"/>
            <a:ext cx="5072035" cy="5255994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028700" y="689561"/>
            <a:ext cx="16520660" cy="906707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234018" y="-4234518"/>
            <a:ext cx="18756035" cy="18756035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3307718" y="1028700"/>
            <a:ext cx="13951582" cy="1942730"/>
            <a:chOff x="0" y="0"/>
            <a:chExt cx="18602109" cy="2590307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18602109" cy="2590307"/>
              <a:chOff x="0" y="0"/>
              <a:chExt cx="28288213" cy="3939077"/>
            </a:xfrm>
          </p:grpSpPr>
          <p:sp>
            <p:nvSpPr>
              <p:cNvPr name="Freeform 5" id="5"/>
              <p:cNvSpPr/>
              <p:nvPr/>
            </p:nvSpPr>
            <p:spPr>
              <a:xfrm>
                <a:off x="0" y="0"/>
                <a:ext cx="28288214" cy="3939077"/>
              </a:xfrm>
              <a:custGeom>
                <a:avLst/>
                <a:gdLst/>
                <a:ahLst/>
                <a:cxnLst/>
                <a:rect r="r" b="b" t="t" l="l"/>
                <a:pathLst>
                  <a:path h="3939077" w="28288214">
                    <a:moveTo>
                      <a:pt x="0" y="0"/>
                    </a:moveTo>
                    <a:lnTo>
                      <a:pt x="0" y="3939077"/>
                    </a:lnTo>
                    <a:lnTo>
                      <a:pt x="28288214" y="3939077"/>
                    </a:lnTo>
                    <a:lnTo>
                      <a:pt x="28288214" y="0"/>
                    </a:lnTo>
                    <a:lnTo>
                      <a:pt x="0" y="0"/>
                    </a:lnTo>
                    <a:close/>
                    <a:moveTo>
                      <a:pt x="28227254" y="3878118"/>
                    </a:moveTo>
                    <a:lnTo>
                      <a:pt x="59690" y="3878118"/>
                    </a:lnTo>
                    <a:lnTo>
                      <a:pt x="59690" y="59690"/>
                    </a:lnTo>
                    <a:lnTo>
                      <a:pt x="28227254" y="59690"/>
                    </a:lnTo>
                    <a:lnTo>
                      <a:pt x="28227254" y="3878118"/>
                    </a:lnTo>
                    <a:close/>
                  </a:path>
                </a:pathLst>
              </a:custGeom>
              <a:solidFill>
                <a:srgbClr val="FCFFFF"/>
              </a:solidFill>
            </p:spPr>
          </p:sp>
        </p:grpSp>
        <p:sp>
          <p:nvSpPr>
            <p:cNvPr name="TextBox 6" id="6"/>
            <p:cNvSpPr txBox="true"/>
            <p:nvPr/>
          </p:nvSpPr>
          <p:spPr>
            <a:xfrm rot="0">
              <a:off x="697712" y="596653"/>
              <a:ext cx="17206684" cy="1409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8400"/>
                </a:lnSpc>
              </a:pPr>
              <a:r>
                <a:rPr lang="en-US" sz="7000" spc="210">
                  <a:solidFill>
                    <a:srgbClr val="FCFFFF"/>
                  </a:solidFill>
                  <a:latin typeface="Poppins Bold Bold Italics"/>
                </a:rPr>
                <a:t>Vandaag -&gt; volgende les</a:t>
              </a:r>
            </a:p>
          </p:txBody>
        </p:sp>
      </p:grpSp>
      <p:pic>
        <p:nvPicPr>
          <p:cNvPr name="Picture 7" id="7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2438535">
            <a:off x="-826622" y="6011246"/>
            <a:ext cx="5632556" cy="5836845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4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2438535">
            <a:off x="-1504517" y="7348647"/>
            <a:ext cx="5632556" cy="5836845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163427">
            <a:off x="1150485" y="4407401"/>
            <a:ext cx="4314465" cy="4188954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4128617" y="8929668"/>
            <a:ext cx="2482488" cy="1223189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 rot="0">
            <a:off x="7016634" y="3771197"/>
            <a:ext cx="10242666" cy="5487103"/>
            <a:chOff x="0" y="0"/>
            <a:chExt cx="13656887" cy="7316138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-66675"/>
              <a:ext cx="13656887" cy="70760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4480"/>
                </a:lnSpc>
              </a:pPr>
              <a:r>
                <a:rPr lang="en-US" sz="3200" spc="416">
                  <a:solidFill>
                    <a:srgbClr val="000000"/>
                  </a:solidFill>
                  <a:latin typeface="Poppins Light Bold"/>
                </a:rPr>
                <a:t>BRIEFJES INLEVEREREN VOOR LESINHOUD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2497018"/>
              <a:ext cx="13656887" cy="145690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4480"/>
                </a:lnSpc>
              </a:pPr>
              <a:r>
                <a:rPr lang="en-US" sz="3200" spc="416">
                  <a:solidFill>
                    <a:srgbClr val="000000"/>
                  </a:solidFill>
                  <a:latin typeface="Poppins Light Bold"/>
                </a:rPr>
                <a:t>BIJ VRAGEN VOOR HET LA KAN JE ALTIJD VRAGEN STELLEN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5810010"/>
              <a:ext cx="13656887" cy="70760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4480"/>
                </a:lnSpc>
              </a:pPr>
              <a:r>
                <a:rPr lang="en-US" sz="3200" spc="416">
                  <a:solidFill>
                    <a:srgbClr val="000000"/>
                  </a:solidFill>
                  <a:latin typeface="Poppins Light Bold"/>
                </a:rPr>
                <a:t>FIJNE VAKANTIE!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0" y="6611288"/>
              <a:ext cx="13656887" cy="7048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4500"/>
                </a:lnSpc>
              </a:p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DAFO7ej3Lgc</dc:identifier>
  <dcterms:modified xsi:type="dcterms:W3CDTF">2011-08-01T06:04:30Z</dcterms:modified>
  <cp:revision>1</cp:revision>
  <dc:title>Roze Stippen Hot Neon Kleurverloop (verv.) Coole presentatie</dc:title>
</cp:coreProperties>
</file>